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18288000" cy="10287000"/>
  <p:notesSz cx="6858000" cy="9144000"/>
  <p:embeddedFontLst>
    <p:embeddedFont>
      <p:font typeface="Canva Sans" panose="020B0604020202020204" charset="0"/>
      <p:regular r:id="rId4"/>
    </p:embeddedFont>
    <p:embeddedFont>
      <p:font typeface="Canva Sans Bold" panose="020B0604020202020204"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22" autoAdjust="0"/>
  </p:normalViewPr>
  <p:slideViewPr>
    <p:cSldViewPr>
      <p:cViewPr varScale="1">
        <p:scale>
          <a:sx n="47" d="100"/>
          <a:sy n="47" d="100"/>
        </p:scale>
        <p:origin x="1670" y="26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10" Type="http://schemas.microsoft.com/office/2016/11/relationships/changesInfo" Target="changesInfos/changesInfo1.xml"/><Relationship Id="rId4" Type="http://schemas.openxmlformats.org/officeDocument/2006/relationships/font" Target="fonts/font1.fntdata"/><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e Hider" userId="b64de5ff-7365-4b8f-9b76-1e2bbf599c83" providerId="ADAL" clId="{98C5D8BC-7938-49E6-BF58-723FB6474240}"/>
    <pc:docChg chg="modSld">
      <pc:chgData name="Dave Hider" userId="b64de5ff-7365-4b8f-9b76-1e2bbf599c83" providerId="ADAL" clId="{98C5D8BC-7938-49E6-BF58-723FB6474240}" dt="2025-11-25T11:44:41.331" v="0" actId="20577"/>
      <pc:docMkLst>
        <pc:docMk/>
      </pc:docMkLst>
      <pc:sldChg chg="modSp mod">
        <pc:chgData name="Dave Hider" userId="b64de5ff-7365-4b8f-9b76-1e2bbf599c83" providerId="ADAL" clId="{98C5D8BC-7938-49E6-BF58-723FB6474240}" dt="2025-11-25T11:44:41.331" v="0" actId="20577"/>
        <pc:sldMkLst>
          <pc:docMk/>
          <pc:sldMk cId="1085304487" sldId="257"/>
        </pc:sldMkLst>
        <pc:graphicFrameChg chg="modGraphic">
          <ac:chgData name="Dave Hider" userId="b64de5ff-7365-4b8f-9b76-1e2bbf599c83" providerId="ADAL" clId="{98C5D8BC-7938-49E6-BF58-723FB6474240}" dt="2025-11-25T11:44:41.331" v="0" actId="20577"/>
          <ac:graphicFrameMkLst>
            <pc:docMk/>
            <pc:sldMk cId="1085304487" sldId="257"/>
            <ac:graphicFrameMk id="3" creationId="{7CD84269-13EF-CC12-ADD9-815A03CBEF28}"/>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franklincovey.com/habit-2/" TargetMode="External"/><Relationship Id="rId13" Type="http://schemas.openxmlformats.org/officeDocument/2006/relationships/hyperlink" Target="https://www.franklincovey.com/habit-5/" TargetMode="External"/><Relationship Id="rId3" Type="http://schemas.openxmlformats.org/officeDocument/2006/relationships/hyperlink" Target="https://trustedexecutive.com/nine-habits-of-trust/" TargetMode="External"/><Relationship Id="rId7" Type="http://schemas.openxmlformats.org/officeDocument/2006/relationships/hyperlink" Target="https://www.franklincovey.com/habit-1/" TargetMode="External"/><Relationship Id="rId12" Type="http://schemas.openxmlformats.org/officeDocument/2006/relationships/hyperlink" Target="https://www.eosworldwide.com/blog/96183-traction-thoughts-setting-rocks-manage-90-days-business" TargetMode="External"/><Relationship Id="rId17" Type="http://schemas.openxmlformats.org/officeDocument/2006/relationships/hyperlink" Target="https://www.franklincovey.com/habit-6/" TargetMode="External"/><Relationship Id="rId2" Type="http://schemas.openxmlformats.org/officeDocument/2006/relationships/image" Target="../media/image1.png"/><Relationship Id="rId16" Type="http://schemas.openxmlformats.org/officeDocument/2006/relationships/hyperlink" Target="https://www.franklincovey.com/habit-4/" TargetMode="External"/><Relationship Id="rId1" Type="http://schemas.openxmlformats.org/officeDocument/2006/relationships/slideLayout" Target="../slideLayouts/slideLayout7.xml"/><Relationship Id="rId6" Type="http://schemas.openxmlformats.org/officeDocument/2006/relationships/hyperlink" Target="https://www.johnmaxwell.com/blog/the-5-levels-of-leadership1/" TargetMode="External"/><Relationship Id="rId11" Type="http://schemas.openxmlformats.org/officeDocument/2006/relationships/hyperlink" Target="https://www.forbes.com/councils/forbestechcouncil/2022/12/12/building-a-positive-team-climate-for-better-performance-how-to-bring-psychological-safety-to-tech-teams/" TargetMode="External"/><Relationship Id="rId5" Type="http://schemas.openxmlformats.org/officeDocument/2006/relationships/hyperlink" Target="https://www.praxisframework.org/en/library/lencioni" TargetMode="External"/><Relationship Id="rId15" Type="http://schemas.openxmlformats.org/officeDocument/2006/relationships/hyperlink" Target="https://hbr.org/2007/11/eight-ways-to-build-collaborative-teams" TargetMode="External"/><Relationship Id="rId10" Type="http://schemas.openxmlformats.org/officeDocument/2006/relationships/hyperlink" Target="https://www.franklincovey.com/habit-7/" TargetMode="External"/><Relationship Id="rId4" Type="http://schemas.openxmlformats.org/officeDocument/2006/relationships/hyperlink" Target="https://www.smartinsights.com/digital-marketing-strategy/online-value-proposition/start-with-why-creating-a-value-proposition-with-the-golden-circle-model/" TargetMode="External"/><Relationship Id="rId9" Type="http://schemas.openxmlformats.org/officeDocument/2006/relationships/hyperlink" Target="https://blog.trello.com/team-reflections-and-how-to-lead-one" TargetMode="External"/><Relationship Id="rId14" Type="http://schemas.openxmlformats.org/officeDocument/2006/relationships/hyperlink" Target="https://triaxiapartners.com/services/team/the-high-performance-team-model/"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blog.trello.com/team-reflections-and-how-to-lead-one" TargetMode="External"/><Relationship Id="rId13" Type="http://schemas.openxmlformats.org/officeDocument/2006/relationships/hyperlink" Target="https://triaxiapartners.com/services/team/the-high-performance-team-model/" TargetMode="External"/><Relationship Id="rId18" Type="http://schemas.openxmlformats.org/officeDocument/2006/relationships/image" Target="../media/image3.png"/><Relationship Id="rId26" Type="http://schemas.openxmlformats.org/officeDocument/2006/relationships/image" Target="../media/image11.png"/><Relationship Id="rId3" Type="http://schemas.openxmlformats.org/officeDocument/2006/relationships/hyperlink" Target="https://netorgft8404600-my.sharepoint.com/personal/mail_mind-gap_co_uk/Documents/Mind-Gap/Resources/Leadership%20&amp;amp;%20Teams/Teams/High%20Performing%20Teams/Why" TargetMode="External"/><Relationship Id="rId21" Type="http://schemas.openxmlformats.org/officeDocument/2006/relationships/image" Target="../media/image6.png"/><Relationship Id="rId7" Type="http://schemas.openxmlformats.org/officeDocument/2006/relationships/hyperlink" Target="https://www.franklincovey.com/habit-2/" TargetMode="External"/><Relationship Id="rId12" Type="http://schemas.openxmlformats.org/officeDocument/2006/relationships/hyperlink" Target="https://www.franklincovey.com/habit-5/" TargetMode="External"/><Relationship Id="rId17" Type="http://schemas.openxmlformats.org/officeDocument/2006/relationships/image" Target="../media/image2.png"/><Relationship Id="rId25" Type="http://schemas.openxmlformats.org/officeDocument/2006/relationships/image" Target="../media/image10.png"/><Relationship Id="rId2" Type="http://schemas.openxmlformats.org/officeDocument/2006/relationships/hyperlink" Target="https://trustedexecutive.com/nine-habits-of-trust/" TargetMode="External"/><Relationship Id="rId16" Type="http://schemas.openxmlformats.org/officeDocument/2006/relationships/hyperlink" Target="https://www.franklincovey.com/habit-6/" TargetMode="External"/><Relationship Id="rId20" Type="http://schemas.openxmlformats.org/officeDocument/2006/relationships/image" Target="../media/image5.png"/><Relationship Id="rId29"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www.franklincovey.com/habit-1/" TargetMode="External"/><Relationship Id="rId11" Type="http://schemas.openxmlformats.org/officeDocument/2006/relationships/hyperlink" Target="https://www.eosworldwide.com/blog/96183-traction-thoughts-setting-rocks-manage-90-days-business" TargetMode="External"/><Relationship Id="rId24" Type="http://schemas.openxmlformats.org/officeDocument/2006/relationships/image" Target="../media/image9.png"/><Relationship Id="rId5" Type="http://schemas.openxmlformats.org/officeDocument/2006/relationships/hyperlink" Target="https://www.johnmaxwell.com/blog/the-5-levels-of-leadership1/" TargetMode="External"/><Relationship Id="rId15" Type="http://schemas.openxmlformats.org/officeDocument/2006/relationships/hyperlink" Target="https://www.franklincovey.com/habit-4/" TargetMode="External"/><Relationship Id="rId23" Type="http://schemas.openxmlformats.org/officeDocument/2006/relationships/image" Target="../media/image8.png"/><Relationship Id="rId28" Type="http://schemas.openxmlformats.org/officeDocument/2006/relationships/image" Target="../media/image13.png"/><Relationship Id="rId10" Type="http://schemas.openxmlformats.org/officeDocument/2006/relationships/hyperlink" Target="https://www.researchgate.net/profile/Stephanie-Adams-5/publication/238325387_Attitude_toward_teamwork_and_effective_teaming/links/5448872d0cf2f14fb814285d/Attitude-toward-teamwork-and-effective-teaming.pdf" TargetMode="External"/><Relationship Id="rId19" Type="http://schemas.openxmlformats.org/officeDocument/2006/relationships/image" Target="../media/image4.png"/><Relationship Id="rId31" Type="http://schemas.openxmlformats.org/officeDocument/2006/relationships/image" Target="../media/image16.png"/><Relationship Id="rId4" Type="http://schemas.openxmlformats.org/officeDocument/2006/relationships/hyperlink" Target="https://www.praxisframework.org/en/library/lencioni" TargetMode="External"/><Relationship Id="rId9" Type="http://schemas.openxmlformats.org/officeDocument/2006/relationships/hyperlink" Target="https://www.franklincovey.com/habit-7/" TargetMode="External"/><Relationship Id="rId14" Type="http://schemas.openxmlformats.org/officeDocument/2006/relationships/hyperlink" Target="https://hbr.org/2007/11/eight-ways-to-build-collaborative-teams" TargetMode="External"/><Relationship Id="rId22" Type="http://schemas.openxmlformats.org/officeDocument/2006/relationships/image" Target="../media/image7.png"/><Relationship Id="rId27" Type="http://schemas.openxmlformats.org/officeDocument/2006/relationships/image" Target="../media/image12.png"/><Relationship Id="rId30"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97698" y="1670518"/>
            <a:ext cx="6528456" cy="652845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en-GB"/>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6295389" y="1768208"/>
            <a:ext cx="6333076" cy="633307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8418436" y="2061096"/>
            <a:ext cx="2086981" cy="2385121"/>
          </a:xfrm>
          <a:custGeom>
            <a:avLst/>
            <a:gdLst/>
            <a:ahLst/>
            <a:cxnLst/>
            <a:rect l="l" t="t" r="r" b="b"/>
            <a:pathLst>
              <a:path w="2086981" h="2385121">
                <a:moveTo>
                  <a:pt x="0" y="0"/>
                </a:moveTo>
                <a:lnTo>
                  <a:pt x="2086981" y="0"/>
                </a:lnTo>
                <a:lnTo>
                  <a:pt x="2086981" y="2385121"/>
                </a:lnTo>
                <a:lnTo>
                  <a:pt x="0" y="2385121"/>
                </a:lnTo>
                <a:lnTo>
                  <a:pt x="0" y="0"/>
                </a:lnTo>
                <a:close/>
              </a:path>
            </a:pathLst>
          </a:custGeom>
          <a:blipFill>
            <a:blip r:embed="rId2" cstate="print"/>
            <a:stretch>
              <a:fillRect/>
            </a:stretch>
          </a:blipFill>
        </p:spPr>
        <p:txBody>
          <a:bodyPr/>
          <a:lstStyle/>
          <a:p>
            <a:endParaRPr lang="en-GB"/>
          </a:p>
        </p:txBody>
      </p:sp>
      <p:grpSp>
        <p:nvGrpSpPr>
          <p:cNvPr id="9" name="Group 9"/>
          <p:cNvGrpSpPr/>
          <p:nvPr/>
        </p:nvGrpSpPr>
        <p:grpSpPr>
          <a:xfrm>
            <a:off x="11074353" y="2034134"/>
            <a:ext cx="505993" cy="50599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w="38100" cap="sq">
              <a:solidFill>
                <a:srgbClr val="000000"/>
              </a:solidFill>
              <a:prstDash val="solid"/>
              <a:miter/>
            </a:ln>
          </p:spPr>
          <p:txBody>
            <a:bodyPr/>
            <a:lstStyle/>
            <a:p>
              <a:endParaRPr lang="en-GB"/>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439784" y="4570042"/>
            <a:ext cx="6136834" cy="2257028"/>
          </a:xfrm>
          <a:prstGeom prst="rect">
            <a:avLst/>
          </a:prstGeom>
        </p:spPr>
        <p:txBody>
          <a:bodyPr lIns="0" tIns="0" rIns="0" bIns="0" rtlCol="0" anchor="t">
            <a:spAutoFit/>
          </a:bodyPr>
          <a:lstStyle/>
          <a:p>
            <a:pPr algn="ctr">
              <a:lnSpc>
                <a:spcPts val="4409"/>
              </a:lnSpc>
            </a:pPr>
            <a:r>
              <a:rPr lang="en-US" sz="4199" dirty="0">
                <a:solidFill>
                  <a:srgbClr val="F59D25"/>
                </a:solidFill>
                <a:latin typeface="Canva Sans Bold"/>
              </a:rPr>
              <a:t>MIND-GAP’S 12 CHARACTERISTICS OF HIGH PERFORMING TEAMS</a:t>
            </a:r>
          </a:p>
        </p:txBody>
      </p:sp>
      <p:grpSp>
        <p:nvGrpSpPr>
          <p:cNvPr id="13" name="Group 13"/>
          <p:cNvGrpSpPr/>
          <p:nvPr/>
        </p:nvGrpSpPr>
        <p:grpSpPr>
          <a:xfrm>
            <a:off x="11981128" y="2956790"/>
            <a:ext cx="505993" cy="505993"/>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AAD"/>
            </a:solidFill>
            <a:ln w="38100" cap="sq">
              <a:solidFill>
                <a:srgbClr val="000000"/>
              </a:solidFill>
              <a:prstDash val="solid"/>
              <a:miter/>
            </a:ln>
          </p:spPr>
          <p:txBody>
            <a:bodyPr/>
            <a:lstStyle/>
            <a:p>
              <a:endParaRPr lang="en-GB"/>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2473158" y="4428753"/>
            <a:ext cx="505993" cy="50599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C52FF"/>
            </a:solidFill>
            <a:ln w="38100" cap="sq">
              <a:solidFill>
                <a:srgbClr val="000000"/>
              </a:solidFill>
              <a:prstDash val="solid"/>
              <a:miter/>
            </a:ln>
          </p:spPr>
          <p:txBody>
            <a:bodyPr/>
            <a:lstStyle/>
            <a:p>
              <a:endParaRPr lang="en-GB"/>
            </a:p>
          </p:txBody>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2043247" y="6250305"/>
            <a:ext cx="505993" cy="505993"/>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D957"/>
            </a:solidFill>
            <a:ln w="38100" cap="sq">
              <a:solidFill>
                <a:srgbClr val="000000"/>
              </a:solidFill>
              <a:prstDash val="solid"/>
              <a:miter/>
            </a:ln>
          </p:spPr>
          <p:txBody>
            <a:bodyPr/>
            <a:lstStyle/>
            <a:p>
              <a:endParaRPr lang="en-GB"/>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9227826" y="1417522"/>
            <a:ext cx="505993" cy="505993"/>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w="38100" cap="sq">
              <a:solidFill>
                <a:srgbClr val="000000"/>
              </a:solidFill>
              <a:prstDash val="solid"/>
              <a:miter/>
            </a:ln>
          </p:spPr>
          <p:txBody>
            <a:bodyPr/>
            <a:lstStyle/>
            <a:p>
              <a:endParaRPr lang="en-GB"/>
            </a:p>
          </p:txBody>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7381300" y="1923515"/>
            <a:ext cx="505993" cy="505993"/>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9D25"/>
            </a:solidFill>
            <a:ln w="38100" cap="sq">
              <a:solidFill>
                <a:srgbClr val="000000"/>
              </a:solidFill>
              <a:prstDash val="solid"/>
              <a:miter/>
            </a:ln>
          </p:spPr>
          <p:txBody>
            <a:bodyPr/>
            <a:lstStyle/>
            <a:p>
              <a:endParaRPr lang="en-GB"/>
            </a:p>
          </p:txBody>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6490043" y="3084525"/>
            <a:ext cx="505993" cy="505993"/>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E17EB"/>
            </a:solidFill>
            <a:ln w="38100" cap="sq">
              <a:solidFill>
                <a:srgbClr val="000000"/>
              </a:solidFill>
              <a:prstDash val="solid"/>
              <a:miter/>
            </a:ln>
          </p:spPr>
          <p:txBody>
            <a:bodyPr/>
            <a:lstStyle/>
            <a:p>
              <a:endParaRPr lang="en-GB"/>
            </a:p>
          </p:txBody>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6074599" y="4496055"/>
            <a:ext cx="505993" cy="505993"/>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9D25"/>
            </a:solidFill>
            <a:ln w="38100" cap="sq">
              <a:solidFill>
                <a:srgbClr val="000000"/>
              </a:solidFill>
              <a:prstDash val="solid"/>
              <a:miter/>
            </a:ln>
          </p:spPr>
          <p:txBody>
            <a:bodyPr/>
            <a:lstStyle/>
            <a:p>
              <a:endParaRPr lang="en-GB"/>
            </a:p>
          </p:txBody>
        </p:sp>
        <p:sp>
          <p:nvSpPr>
            <p:cNvPr id="33" name="TextBox 3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4" name="Group 34"/>
          <p:cNvGrpSpPr/>
          <p:nvPr/>
        </p:nvGrpSpPr>
        <p:grpSpPr>
          <a:xfrm>
            <a:off x="6393509" y="6250305"/>
            <a:ext cx="505993" cy="505993"/>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D957"/>
            </a:solidFill>
            <a:ln w="38100" cap="sq">
              <a:solidFill>
                <a:srgbClr val="000000"/>
              </a:solidFill>
              <a:prstDash val="solid"/>
              <a:miter/>
            </a:ln>
          </p:spPr>
          <p:txBody>
            <a:bodyPr/>
            <a:lstStyle/>
            <a:p>
              <a:endParaRPr lang="en-GB"/>
            </a:p>
          </p:txBody>
        </p:sp>
        <p:sp>
          <p:nvSpPr>
            <p:cNvPr id="36" name="TextBox 3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7429213" y="7372206"/>
            <a:ext cx="505993" cy="505993"/>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66C4"/>
            </a:solidFill>
            <a:ln w="38100" cap="sq">
              <a:solidFill>
                <a:srgbClr val="000000"/>
              </a:solidFill>
              <a:prstDash val="solid"/>
              <a:miter/>
            </a:ln>
          </p:spPr>
          <p:txBody>
            <a:bodyPr/>
            <a:lstStyle/>
            <a:p>
              <a:endParaRPr lang="en-GB"/>
            </a:p>
          </p:txBody>
        </p:sp>
        <p:sp>
          <p:nvSpPr>
            <p:cNvPr id="39" name="TextBox 3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0" name="Group 40"/>
          <p:cNvGrpSpPr/>
          <p:nvPr/>
        </p:nvGrpSpPr>
        <p:grpSpPr>
          <a:xfrm>
            <a:off x="9208930" y="7848287"/>
            <a:ext cx="505993" cy="505993"/>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37373"/>
            </a:solidFill>
            <a:ln w="38100" cap="sq">
              <a:solidFill>
                <a:srgbClr val="000000"/>
              </a:solidFill>
              <a:prstDash val="solid"/>
              <a:miter/>
            </a:ln>
          </p:spPr>
          <p:txBody>
            <a:bodyPr/>
            <a:lstStyle/>
            <a:p>
              <a:endParaRPr lang="en-GB"/>
            </a:p>
          </p:txBody>
        </p:sp>
        <p:sp>
          <p:nvSpPr>
            <p:cNvPr id="42" name="TextBox 4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3" name="Group 43"/>
          <p:cNvGrpSpPr/>
          <p:nvPr/>
        </p:nvGrpSpPr>
        <p:grpSpPr>
          <a:xfrm>
            <a:off x="11241205" y="7181704"/>
            <a:ext cx="505993" cy="505993"/>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C0DF"/>
            </a:solidFill>
            <a:ln w="38100" cap="sq">
              <a:solidFill>
                <a:srgbClr val="000000"/>
              </a:solidFill>
              <a:prstDash val="solid"/>
              <a:miter/>
            </a:ln>
          </p:spPr>
          <p:txBody>
            <a:bodyPr/>
            <a:lstStyle/>
            <a:p>
              <a:endParaRPr lang="en-GB"/>
            </a:p>
          </p:txBody>
        </p:sp>
        <p:sp>
          <p:nvSpPr>
            <p:cNvPr id="45" name="TextBox 4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6" name="Group 46"/>
          <p:cNvGrpSpPr/>
          <p:nvPr/>
        </p:nvGrpSpPr>
        <p:grpSpPr>
          <a:xfrm>
            <a:off x="353697" y="285457"/>
            <a:ext cx="3086100" cy="3086100"/>
            <a:chOff x="0" y="0"/>
            <a:chExt cx="812800" cy="812800"/>
          </a:xfrm>
        </p:grpSpPr>
        <p:sp>
          <p:nvSpPr>
            <p:cNvPr id="47" name="Freeform 4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txBody>
            <a:bodyPr/>
            <a:lstStyle/>
            <a:p>
              <a:endParaRPr lang="en-GB"/>
            </a:p>
          </p:txBody>
        </p:sp>
        <p:sp>
          <p:nvSpPr>
            <p:cNvPr id="48" name="TextBox 4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49" name="AutoShape 49"/>
          <p:cNvSpPr/>
          <p:nvPr/>
        </p:nvSpPr>
        <p:spPr>
          <a:xfrm>
            <a:off x="422238" y="10020300"/>
            <a:ext cx="6840370" cy="14288"/>
          </a:xfrm>
          <a:prstGeom prst="line">
            <a:avLst/>
          </a:prstGeom>
          <a:ln w="28575" cap="flat">
            <a:solidFill>
              <a:srgbClr val="F59D25"/>
            </a:solidFill>
            <a:prstDash val="solid"/>
            <a:headEnd type="none" w="sm" len="sm"/>
            <a:tailEnd type="none" w="sm" len="sm"/>
          </a:ln>
        </p:spPr>
        <p:txBody>
          <a:bodyPr/>
          <a:lstStyle/>
          <a:p>
            <a:endParaRPr lang="en-GB"/>
          </a:p>
        </p:txBody>
      </p:sp>
      <p:sp>
        <p:nvSpPr>
          <p:cNvPr id="50" name="TextBox 50"/>
          <p:cNvSpPr txBox="1"/>
          <p:nvPr/>
        </p:nvSpPr>
        <p:spPr>
          <a:xfrm>
            <a:off x="7630824" y="280048"/>
            <a:ext cx="3606908" cy="1090042"/>
          </a:xfrm>
          <a:prstGeom prst="rect">
            <a:avLst/>
          </a:prstGeom>
        </p:spPr>
        <p:txBody>
          <a:bodyPr lIns="0" tIns="0" rIns="0" bIns="0" rtlCol="0" anchor="t">
            <a:spAutoFit/>
          </a:bodyPr>
          <a:lstStyle/>
          <a:p>
            <a:pPr algn="ctr">
              <a:lnSpc>
                <a:spcPts val="1679"/>
              </a:lnSpc>
            </a:pPr>
            <a:r>
              <a:rPr lang="en-US" sz="1200" dirty="0">
                <a:solidFill>
                  <a:srgbClr val="000000"/>
                </a:solidFill>
                <a:latin typeface="Canva Sans Bold"/>
              </a:rPr>
              <a:t>1</a:t>
            </a:r>
            <a:r>
              <a:rPr lang="en-US" sz="1200">
                <a:solidFill>
                  <a:srgbClr val="000000"/>
                </a:solidFill>
                <a:latin typeface="Canva Sans Bold"/>
              </a:rPr>
              <a:t>. TRUST:</a:t>
            </a:r>
            <a:endParaRPr lang="en-US" sz="1200" dirty="0">
              <a:solidFill>
                <a:srgbClr val="000000"/>
              </a:solidFill>
              <a:latin typeface="Canva Sans Bold"/>
            </a:endParaRPr>
          </a:p>
          <a:p>
            <a:pPr algn="ctr">
              <a:lnSpc>
                <a:spcPts val="1679"/>
              </a:lnSpc>
            </a:pPr>
            <a:r>
              <a:rPr lang="en-US" sz="1200" dirty="0">
                <a:solidFill>
                  <a:srgbClr val="000000"/>
                </a:solidFill>
                <a:latin typeface="Canva Sans"/>
              </a:rPr>
              <a:t>Many would say this is the most essential ingredient of a HPT. A foundational plank that teams need to build on. </a:t>
            </a:r>
          </a:p>
          <a:p>
            <a:pPr algn="ctr">
              <a:lnSpc>
                <a:spcPts val="1679"/>
              </a:lnSpc>
            </a:pPr>
            <a:r>
              <a:rPr lang="en-US" sz="1200" dirty="0">
                <a:solidFill>
                  <a:srgbClr val="000000"/>
                </a:solidFill>
                <a:latin typeface="Canva Sans Bold"/>
              </a:rPr>
              <a:t>Source:</a:t>
            </a:r>
            <a:r>
              <a:rPr lang="en-US" sz="1200" dirty="0">
                <a:solidFill>
                  <a:srgbClr val="000000"/>
                </a:solidFill>
                <a:latin typeface="Canva Sans"/>
              </a:rPr>
              <a:t> Blakey’s </a:t>
            </a:r>
            <a:r>
              <a:rPr lang="en-US" sz="1200" u="sng" dirty="0">
                <a:solidFill>
                  <a:srgbClr val="000000"/>
                </a:solidFill>
                <a:latin typeface="Canva Sans"/>
                <a:hlinkClick r:id="rId3" tooltip="https://trustedexecutive.com/nine-habits-of-trust/"/>
              </a:rPr>
              <a:t>Trusted Executive</a:t>
            </a:r>
          </a:p>
        </p:txBody>
      </p:sp>
      <p:sp>
        <p:nvSpPr>
          <p:cNvPr id="51" name="TextBox 51"/>
          <p:cNvSpPr txBox="1"/>
          <p:nvPr/>
        </p:nvSpPr>
        <p:spPr>
          <a:xfrm>
            <a:off x="12202221" y="501015"/>
            <a:ext cx="5906531" cy="1075294"/>
          </a:xfrm>
          <a:prstGeom prst="rect">
            <a:avLst/>
          </a:prstGeom>
        </p:spPr>
        <p:txBody>
          <a:bodyPr lIns="0" tIns="0" rIns="0" bIns="0" rtlCol="0" anchor="t">
            <a:spAutoFit/>
          </a:bodyPr>
          <a:lstStyle/>
          <a:p>
            <a:pPr algn="ctr">
              <a:lnSpc>
                <a:spcPts val="1679"/>
              </a:lnSpc>
            </a:pPr>
            <a:r>
              <a:rPr lang="en-US" sz="1200" dirty="0">
                <a:solidFill>
                  <a:srgbClr val="FF5757"/>
                </a:solidFill>
                <a:latin typeface="Canva Sans Bold"/>
              </a:rPr>
              <a:t>2. COMMON PURPOSE:  </a:t>
            </a:r>
          </a:p>
          <a:p>
            <a:pPr algn="ctr">
              <a:lnSpc>
                <a:spcPts val="1679"/>
              </a:lnSpc>
            </a:pPr>
            <a:r>
              <a:rPr lang="en-US" sz="1200" dirty="0">
                <a:solidFill>
                  <a:srgbClr val="FF5757"/>
                </a:solidFill>
                <a:latin typeface="Canva Sans"/>
              </a:rPr>
              <a:t>Team members understand the purpose and ‘why’ of the team/business. It is important to understand where the team is headed and the purpose for being together. Are the team aligned to this purpose (as a group and as individuals). </a:t>
            </a:r>
          </a:p>
          <a:p>
            <a:pPr algn="ctr">
              <a:lnSpc>
                <a:spcPts val="1679"/>
              </a:lnSpc>
            </a:pPr>
            <a:r>
              <a:rPr lang="en-US" sz="1200" dirty="0">
                <a:solidFill>
                  <a:srgbClr val="FF5757"/>
                </a:solidFill>
                <a:latin typeface="Canva Sans"/>
              </a:rPr>
              <a:t> </a:t>
            </a:r>
            <a:r>
              <a:rPr lang="en-US" sz="1200" dirty="0">
                <a:solidFill>
                  <a:srgbClr val="FF5757"/>
                </a:solidFill>
                <a:latin typeface="Canva Sans Bold"/>
              </a:rPr>
              <a:t>Source: </a:t>
            </a:r>
            <a:r>
              <a:rPr lang="en-US" sz="1200" dirty="0">
                <a:solidFill>
                  <a:srgbClr val="FF0000"/>
                </a:solidFill>
                <a:latin typeface="Canva Sans"/>
              </a:rPr>
              <a:t>Sinek’s </a:t>
            </a:r>
            <a:r>
              <a:rPr lang="en-US" sz="1200" u="sng" dirty="0">
                <a:solidFill>
                  <a:srgbClr val="FF0000"/>
                </a:solidFill>
                <a:latin typeface="Canva Sans"/>
                <a:hlinkClick r:id="rId4" tooltip="https://www.smartinsights.com/digital-marketing-strategy/online-value-proposition/start-with-why-creating-a-value-proposition-with-the-golden-circle-model/#:~:text=Sinek%20explains%20that%20'Why'%20is,and%20behave%20as%20you%20do.">
                  <a:extLst>
                    <a:ext uri="{A12FA001-AC4F-418D-AE19-62706E023703}">
                      <ahyp:hlinkClr xmlns:ahyp="http://schemas.microsoft.com/office/drawing/2018/hyperlinkcolor" val="tx"/>
                    </a:ext>
                  </a:extLst>
                </a:hlinkClick>
              </a:rPr>
              <a:t>‘Why?</a:t>
            </a:r>
            <a:r>
              <a:rPr lang="en-US" sz="1200" dirty="0">
                <a:solidFill>
                  <a:srgbClr val="FF0000"/>
                </a:solidFill>
                <a:latin typeface="Canva Sans"/>
              </a:rPr>
              <a:t>’</a:t>
            </a:r>
          </a:p>
        </p:txBody>
      </p:sp>
      <p:sp>
        <p:nvSpPr>
          <p:cNvPr id="52" name="TextBox 52"/>
          <p:cNvSpPr txBox="1"/>
          <p:nvPr/>
        </p:nvSpPr>
        <p:spPr>
          <a:xfrm>
            <a:off x="12783340" y="2074852"/>
            <a:ext cx="5325411" cy="1729320"/>
          </a:xfrm>
          <a:prstGeom prst="rect">
            <a:avLst/>
          </a:prstGeom>
        </p:spPr>
        <p:txBody>
          <a:bodyPr lIns="0" tIns="0" rIns="0" bIns="0" rtlCol="0" anchor="t">
            <a:spAutoFit/>
          </a:bodyPr>
          <a:lstStyle/>
          <a:p>
            <a:pPr algn="ctr">
              <a:lnSpc>
                <a:spcPts val="1679"/>
              </a:lnSpc>
            </a:pPr>
            <a:r>
              <a:rPr lang="en-US" sz="1200" dirty="0">
                <a:solidFill>
                  <a:srgbClr val="004AAD"/>
                </a:solidFill>
                <a:latin typeface="Canva Sans Bold"/>
              </a:rPr>
              <a:t>3. MANAGED CONFLICT: </a:t>
            </a:r>
          </a:p>
          <a:p>
            <a:pPr algn="ctr">
              <a:lnSpc>
                <a:spcPts val="1679"/>
              </a:lnSpc>
            </a:pPr>
            <a:r>
              <a:rPr lang="en-US" sz="1200" dirty="0">
                <a:solidFill>
                  <a:srgbClr val="004AAD"/>
                </a:solidFill>
                <a:latin typeface="Canva Sans"/>
              </a:rPr>
              <a:t>This is essential to a team’s growth. Benefits are a. the team will have to find ways to communicate differences/seek shared outcomes, b. the team will be forced to look at all points of view, c. improves creativity as they look beyond current assumptions, d. the quality of decisions will improve because through disagreement the team will look for solutions that meet everyone’s objectives. </a:t>
            </a:r>
          </a:p>
          <a:p>
            <a:pPr algn="ctr">
              <a:lnSpc>
                <a:spcPts val="1679"/>
              </a:lnSpc>
            </a:pPr>
            <a:r>
              <a:rPr lang="en-US" sz="1200" dirty="0">
                <a:solidFill>
                  <a:srgbClr val="004AAD"/>
                </a:solidFill>
                <a:latin typeface="Canva Sans Bold"/>
              </a:rPr>
              <a:t>Source:</a:t>
            </a:r>
            <a:r>
              <a:rPr lang="en-US" sz="1200" dirty="0">
                <a:solidFill>
                  <a:srgbClr val="004AAD"/>
                </a:solidFill>
                <a:latin typeface="Canva Sans"/>
              </a:rPr>
              <a:t>  Lencioni’s </a:t>
            </a:r>
            <a:r>
              <a:rPr lang="en-US" sz="1200" u="sng" dirty="0">
                <a:solidFill>
                  <a:srgbClr val="004AAD"/>
                </a:solidFill>
                <a:latin typeface="Canva Sans"/>
                <a:hlinkClick r:id="rId5" tooltip="https://www.praxisframework.org/en/library/lencioni"/>
              </a:rPr>
              <a:t>5 Dysfunctions of Team</a:t>
            </a:r>
          </a:p>
        </p:txBody>
      </p:sp>
      <p:sp>
        <p:nvSpPr>
          <p:cNvPr id="53" name="TextBox 53"/>
          <p:cNvSpPr txBox="1"/>
          <p:nvPr/>
        </p:nvSpPr>
        <p:spPr>
          <a:xfrm>
            <a:off x="13103531" y="4662700"/>
            <a:ext cx="5005220" cy="1075294"/>
          </a:xfrm>
          <a:prstGeom prst="rect">
            <a:avLst/>
          </a:prstGeom>
        </p:spPr>
        <p:txBody>
          <a:bodyPr lIns="0" tIns="0" rIns="0" bIns="0" rtlCol="0" anchor="t">
            <a:spAutoFit/>
          </a:bodyPr>
          <a:lstStyle/>
          <a:p>
            <a:pPr algn="ctr">
              <a:lnSpc>
                <a:spcPts val="1679"/>
              </a:lnSpc>
            </a:pPr>
            <a:r>
              <a:rPr lang="en-US" sz="1200" dirty="0">
                <a:solidFill>
                  <a:srgbClr val="5E17EB"/>
                </a:solidFill>
                <a:latin typeface="Canva Sans Bold"/>
              </a:rPr>
              <a:t>4. ACCEPTED LEADERSHIP: </a:t>
            </a:r>
          </a:p>
          <a:p>
            <a:pPr algn="ctr">
              <a:lnSpc>
                <a:spcPts val="1679"/>
              </a:lnSpc>
            </a:pPr>
            <a:r>
              <a:rPr lang="en-US" sz="1200" dirty="0">
                <a:solidFill>
                  <a:srgbClr val="5E17EB"/>
                </a:solidFill>
                <a:latin typeface="Canva Sans"/>
              </a:rPr>
              <a:t>Followers need to rate and respect the Leadership of the business. Is there ‘discretionary effort’ (going the extra mile) by teams and individuals? </a:t>
            </a:r>
          </a:p>
          <a:p>
            <a:pPr algn="ctr">
              <a:lnSpc>
                <a:spcPts val="1679"/>
              </a:lnSpc>
            </a:pPr>
            <a:r>
              <a:rPr lang="en-US" sz="1200" dirty="0">
                <a:solidFill>
                  <a:srgbClr val="5E17EB"/>
                </a:solidFill>
                <a:latin typeface="Canva Sans Bold"/>
              </a:rPr>
              <a:t>Source</a:t>
            </a:r>
            <a:r>
              <a:rPr lang="en-US" sz="1200" dirty="0">
                <a:solidFill>
                  <a:srgbClr val="7030A0"/>
                </a:solidFill>
                <a:latin typeface="Canva Sans Bold"/>
              </a:rPr>
              <a:t>: </a:t>
            </a:r>
            <a:r>
              <a:rPr lang="en-US" sz="1200" u="sng" dirty="0">
                <a:solidFill>
                  <a:srgbClr val="7030A0"/>
                </a:solidFill>
                <a:latin typeface="Canva Sans"/>
                <a:hlinkClick r:id="rId6" tooltip="https://www.johnmaxwell.com/blog/the-5-levels-of-leadership1/">
                  <a:extLst>
                    <a:ext uri="{A12FA001-AC4F-418D-AE19-62706E023703}">
                      <ahyp:hlinkClr xmlns:ahyp="http://schemas.microsoft.com/office/drawing/2018/hyperlinkcolor" val="tx"/>
                    </a:ext>
                  </a:extLst>
                </a:hlinkClick>
              </a:rPr>
              <a:t>Maxwell’s 5 levels of Leadership</a:t>
            </a:r>
          </a:p>
        </p:txBody>
      </p:sp>
      <p:sp>
        <p:nvSpPr>
          <p:cNvPr id="54" name="TextBox 54"/>
          <p:cNvSpPr txBox="1"/>
          <p:nvPr/>
        </p:nvSpPr>
        <p:spPr>
          <a:xfrm>
            <a:off x="13060309" y="6484252"/>
            <a:ext cx="4827350" cy="872034"/>
          </a:xfrm>
          <a:prstGeom prst="rect">
            <a:avLst/>
          </a:prstGeom>
        </p:spPr>
        <p:txBody>
          <a:bodyPr lIns="0" tIns="0" rIns="0" bIns="0" rtlCol="0" anchor="t">
            <a:spAutoFit/>
          </a:bodyPr>
          <a:lstStyle/>
          <a:p>
            <a:pPr algn="ctr">
              <a:lnSpc>
                <a:spcPts val="1679"/>
              </a:lnSpc>
            </a:pPr>
            <a:r>
              <a:rPr lang="en-US" sz="1200" dirty="0">
                <a:solidFill>
                  <a:srgbClr val="7ED957"/>
                </a:solidFill>
                <a:latin typeface="Canva Sans Bold"/>
              </a:rPr>
              <a:t>5. PROACTIVE NOT REACTIVE: </a:t>
            </a:r>
          </a:p>
          <a:p>
            <a:pPr algn="ctr">
              <a:lnSpc>
                <a:spcPts val="1679"/>
              </a:lnSpc>
            </a:pPr>
            <a:r>
              <a:rPr lang="en-US" sz="1200" dirty="0">
                <a:solidFill>
                  <a:srgbClr val="7ED957"/>
                </a:solidFill>
                <a:latin typeface="Canva Sans"/>
              </a:rPr>
              <a:t>The team spends a good % of it’s </a:t>
            </a:r>
            <a:r>
              <a:rPr lang="en-US" sz="1200">
                <a:solidFill>
                  <a:srgbClr val="7ED957"/>
                </a:solidFill>
                <a:latin typeface="Canva Sans"/>
              </a:rPr>
              <a:t>time “in </a:t>
            </a:r>
            <a:r>
              <a:rPr lang="en-US" sz="1200" dirty="0">
                <a:solidFill>
                  <a:srgbClr val="7ED957"/>
                </a:solidFill>
                <a:latin typeface="Canva Sans"/>
              </a:rPr>
              <a:t>the </a:t>
            </a:r>
            <a:r>
              <a:rPr lang="en-US" sz="1200">
                <a:solidFill>
                  <a:srgbClr val="7ED957"/>
                </a:solidFill>
                <a:latin typeface="Canva Sans"/>
              </a:rPr>
              <a:t>crow’s nest” </a:t>
            </a:r>
            <a:r>
              <a:rPr lang="en-US" sz="1200" dirty="0">
                <a:solidFill>
                  <a:srgbClr val="7ED957"/>
                </a:solidFill>
                <a:latin typeface="Canva Sans"/>
              </a:rPr>
              <a:t>looking at direction rather than getting caught up in the daily detail.  </a:t>
            </a:r>
            <a:r>
              <a:rPr lang="en-US" sz="1200" dirty="0">
                <a:solidFill>
                  <a:srgbClr val="7ED957"/>
                </a:solidFill>
                <a:latin typeface="Canva Sans Bold"/>
              </a:rPr>
              <a:t>Source:</a:t>
            </a:r>
            <a:r>
              <a:rPr lang="en-US" sz="1200" dirty="0">
                <a:solidFill>
                  <a:srgbClr val="7ED957"/>
                </a:solidFill>
                <a:latin typeface="Canva Sans"/>
              </a:rPr>
              <a:t> </a:t>
            </a:r>
            <a:r>
              <a:rPr lang="en-US" sz="1200" dirty="0">
                <a:solidFill>
                  <a:srgbClr val="92D050"/>
                </a:solidFill>
                <a:latin typeface="Canva Sans"/>
              </a:rPr>
              <a:t>Covey’s ‘</a:t>
            </a:r>
            <a:r>
              <a:rPr lang="en-US" sz="1200" u="sng" dirty="0">
                <a:solidFill>
                  <a:srgbClr val="92D050"/>
                </a:solidFill>
                <a:latin typeface="Canva Sans"/>
                <a:hlinkClick r:id="rId7" tooltip="https://www.franklincovey.com/habit-1/">
                  <a:extLst>
                    <a:ext uri="{A12FA001-AC4F-418D-AE19-62706E023703}">
                      <ahyp:hlinkClr xmlns:ahyp="http://schemas.microsoft.com/office/drawing/2018/hyperlinkcolor" val="tx"/>
                    </a:ext>
                  </a:extLst>
                </a:hlinkClick>
              </a:rPr>
              <a:t>Be Proactive</a:t>
            </a:r>
            <a:r>
              <a:rPr lang="en-US" sz="1200" dirty="0">
                <a:solidFill>
                  <a:srgbClr val="92D050"/>
                </a:solidFill>
                <a:latin typeface="Canva Sans"/>
              </a:rPr>
              <a:t>’ &amp; ‘</a:t>
            </a:r>
            <a:r>
              <a:rPr lang="en-US" sz="1200" u="sng" dirty="0">
                <a:solidFill>
                  <a:srgbClr val="92D050"/>
                </a:solidFill>
                <a:latin typeface="Canva Sans"/>
                <a:hlinkClick r:id="rId8" tooltip="https://www.franklincovey.com/habit-2/">
                  <a:extLst>
                    <a:ext uri="{A12FA001-AC4F-418D-AE19-62706E023703}">
                      <ahyp:hlinkClr xmlns:ahyp="http://schemas.microsoft.com/office/drawing/2018/hyperlinkcolor" val="tx"/>
                    </a:ext>
                  </a:extLst>
                </a:hlinkClick>
              </a:rPr>
              <a:t>Start with the end in mind’</a:t>
            </a:r>
          </a:p>
        </p:txBody>
      </p:sp>
      <p:sp>
        <p:nvSpPr>
          <p:cNvPr id="55" name="TextBox 55"/>
          <p:cNvSpPr txBox="1"/>
          <p:nvPr/>
        </p:nvSpPr>
        <p:spPr>
          <a:xfrm>
            <a:off x="12549240" y="8265427"/>
            <a:ext cx="5400537" cy="1075294"/>
          </a:xfrm>
          <a:prstGeom prst="rect">
            <a:avLst/>
          </a:prstGeom>
        </p:spPr>
        <p:txBody>
          <a:bodyPr lIns="0" tIns="0" rIns="0" bIns="0" rtlCol="0" anchor="t">
            <a:spAutoFit/>
          </a:bodyPr>
          <a:lstStyle/>
          <a:p>
            <a:pPr algn="ctr">
              <a:lnSpc>
                <a:spcPts val="1679"/>
              </a:lnSpc>
            </a:pPr>
            <a:r>
              <a:rPr lang="en-US" sz="1200" dirty="0">
                <a:solidFill>
                  <a:srgbClr val="0CC0DF"/>
                </a:solidFill>
                <a:latin typeface="Canva Sans Bold"/>
              </a:rPr>
              <a:t>6. LEARNING &amp; REFLECTION:  </a:t>
            </a:r>
          </a:p>
          <a:p>
            <a:pPr algn="ctr">
              <a:lnSpc>
                <a:spcPts val="1679"/>
              </a:lnSpc>
            </a:pPr>
            <a:r>
              <a:rPr lang="en-US" sz="1200" dirty="0">
                <a:solidFill>
                  <a:srgbClr val="0CC0DF"/>
                </a:solidFill>
                <a:latin typeface="Canva Sans"/>
              </a:rPr>
              <a:t>The team learns from its successes and failures. There is a culture that learns from all that the team does, and it is an embedded approach at both personal and team levels. </a:t>
            </a:r>
          </a:p>
          <a:p>
            <a:pPr algn="ctr">
              <a:lnSpc>
                <a:spcPts val="1679"/>
              </a:lnSpc>
            </a:pPr>
            <a:r>
              <a:rPr lang="en-US" sz="1200" dirty="0">
                <a:solidFill>
                  <a:srgbClr val="00B0F0"/>
                </a:solidFill>
                <a:latin typeface="Canva Sans Bold"/>
              </a:rPr>
              <a:t>Source: </a:t>
            </a:r>
            <a:r>
              <a:rPr lang="en-US" sz="1200" u="sng" dirty="0">
                <a:solidFill>
                  <a:srgbClr val="00B0F0"/>
                </a:solidFill>
                <a:latin typeface="Canva Sans"/>
                <a:hlinkClick r:id="rId9" tooltip="https://blog.trello.com/team-reflections-and-how-to-lead-one">
                  <a:extLst>
                    <a:ext uri="{A12FA001-AC4F-418D-AE19-62706E023703}">
                      <ahyp:hlinkClr xmlns:ahyp="http://schemas.microsoft.com/office/drawing/2018/hyperlinkcolor" val="tx"/>
                    </a:ext>
                  </a:extLst>
                </a:hlinkClick>
              </a:rPr>
              <a:t>Ribeiro’s reflective team working</a:t>
            </a:r>
            <a:r>
              <a:rPr lang="en-US" sz="1200" dirty="0">
                <a:solidFill>
                  <a:srgbClr val="00B0F0"/>
                </a:solidFill>
                <a:latin typeface="Canva Sans"/>
              </a:rPr>
              <a:t> and Covey’s ‘</a:t>
            </a:r>
            <a:r>
              <a:rPr lang="en-US" sz="1200" u="sng" dirty="0">
                <a:solidFill>
                  <a:srgbClr val="00B0F0"/>
                </a:solidFill>
                <a:latin typeface="Canva Sans"/>
                <a:hlinkClick r:id="rId10" tooltip="https://www.franklincovey.com/habit-7/">
                  <a:extLst>
                    <a:ext uri="{A12FA001-AC4F-418D-AE19-62706E023703}">
                      <ahyp:hlinkClr xmlns:ahyp="http://schemas.microsoft.com/office/drawing/2018/hyperlinkcolor" val="tx"/>
                    </a:ext>
                  </a:extLst>
                </a:hlinkClick>
              </a:rPr>
              <a:t>Sharpen the saw’</a:t>
            </a:r>
          </a:p>
        </p:txBody>
      </p:sp>
      <p:sp>
        <p:nvSpPr>
          <p:cNvPr id="56" name="TextBox 56"/>
          <p:cNvSpPr txBox="1"/>
          <p:nvPr/>
        </p:nvSpPr>
        <p:spPr>
          <a:xfrm>
            <a:off x="7162800" y="8436877"/>
            <a:ext cx="4800600" cy="1308050"/>
          </a:xfrm>
          <a:prstGeom prst="rect">
            <a:avLst/>
          </a:prstGeom>
        </p:spPr>
        <p:txBody>
          <a:bodyPr wrap="square" lIns="0" tIns="0" rIns="0" bIns="0" rtlCol="0" anchor="t">
            <a:spAutoFit/>
          </a:bodyPr>
          <a:lstStyle/>
          <a:p>
            <a:pPr algn="ctr">
              <a:lnSpc>
                <a:spcPts val="1679"/>
              </a:lnSpc>
            </a:pPr>
            <a:r>
              <a:rPr lang="en-US" sz="1200" dirty="0">
                <a:solidFill>
                  <a:schemeClr val="tx1">
                    <a:lumMod val="65000"/>
                    <a:lumOff val="35000"/>
                  </a:schemeClr>
                </a:solidFill>
                <a:latin typeface="Canva Sans Bold"/>
              </a:rPr>
              <a:t>7. POSITIVE ATMOSPHERE:</a:t>
            </a:r>
          </a:p>
          <a:p>
            <a:pPr algn="ctr">
              <a:lnSpc>
                <a:spcPts val="1679"/>
              </a:lnSpc>
            </a:pPr>
            <a:r>
              <a:rPr lang="en-US" sz="1200">
                <a:solidFill>
                  <a:schemeClr val="tx1">
                    <a:lumMod val="65000"/>
                    <a:lumOff val="35000"/>
                  </a:schemeClr>
                </a:solidFill>
                <a:latin typeface="Canva Sans"/>
              </a:rPr>
              <a:t>Effective teams have </a:t>
            </a:r>
            <a:r>
              <a:rPr lang="en-US" sz="1200" dirty="0">
                <a:solidFill>
                  <a:schemeClr val="tx1">
                    <a:lumMod val="65000"/>
                    <a:lumOff val="35000"/>
                  </a:schemeClr>
                </a:solidFill>
                <a:latin typeface="Canva Sans"/>
              </a:rPr>
              <a:t>an open climate where members are comfortable with each other </a:t>
            </a:r>
            <a:r>
              <a:rPr lang="en-US" sz="1200">
                <a:solidFill>
                  <a:schemeClr val="tx1">
                    <a:lumMod val="65000"/>
                    <a:lumOff val="35000"/>
                  </a:schemeClr>
                </a:solidFill>
                <a:latin typeface="Canva Sans"/>
              </a:rPr>
              <a:t>and are unafraid </a:t>
            </a:r>
            <a:r>
              <a:rPr lang="en-US" sz="1200" dirty="0">
                <a:solidFill>
                  <a:schemeClr val="tx1">
                    <a:lumMod val="65000"/>
                    <a:lumOff val="35000"/>
                  </a:schemeClr>
                </a:solidFill>
                <a:latin typeface="Canva Sans"/>
              </a:rPr>
              <a:t>to take risks. Trust is a key element is creating this atmosphere. Honesty, accessibility</a:t>
            </a:r>
            <a:r>
              <a:rPr lang="en-US" sz="1200">
                <a:solidFill>
                  <a:schemeClr val="tx1">
                    <a:lumMod val="65000"/>
                    <a:lumOff val="35000"/>
                  </a:schemeClr>
                </a:solidFill>
                <a:latin typeface="Canva Sans"/>
              </a:rPr>
              <a:t>, acceptance,and </a:t>
            </a:r>
            <a:r>
              <a:rPr lang="en-US" sz="1200" dirty="0">
                <a:solidFill>
                  <a:schemeClr val="tx1">
                    <a:lumMod val="65000"/>
                    <a:lumOff val="35000"/>
                  </a:schemeClr>
                </a:solidFill>
                <a:latin typeface="Canva Sans"/>
              </a:rPr>
              <a:t>dependability are key</a:t>
            </a:r>
            <a:r>
              <a:rPr lang="en-US" sz="1200">
                <a:solidFill>
                  <a:schemeClr val="tx1">
                    <a:lumMod val="65000"/>
                    <a:lumOff val="35000"/>
                  </a:schemeClr>
                </a:solidFill>
                <a:latin typeface="Canva Sans"/>
              </a:rPr>
              <a:t>.  </a:t>
            </a:r>
          </a:p>
          <a:p>
            <a:pPr algn="ctr">
              <a:lnSpc>
                <a:spcPts val="1679"/>
              </a:lnSpc>
            </a:pPr>
            <a:r>
              <a:rPr lang="en-US" sz="1200">
                <a:solidFill>
                  <a:schemeClr val="tx1">
                    <a:lumMod val="65000"/>
                    <a:lumOff val="35000"/>
                  </a:schemeClr>
                </a:solidFill>
                <a:latin typeface="Canva Sans Bold"/>
              </a:rPr>
              <a:t>Source: </a:t>
            </a:r>
            <a:r>
              <a:rPr lang="en-US" sz="1200">
                <a:solidFill>
                  <a:schemeClr val="tx1">
                    <a:lumMod val="65000"/>
                    <a:lumOff val="35000"/>
                  </a:schemeClr>
                </a:solidFill>
                <a:latin typeface="Canva Sans"/>
                <a:hlinkClick r:id="rId11"/>
              </a:rPr>
              <a:t>Building a positive team climate </a:t>
            </a:r>
            <a:endParaRPr lang="en-US" sz="1200" u="sng" dirty="0">
              <a:solidFill>
                <a:schemeClr val="tx1">
                  <a:lumMod val="65000"/>
                  <a:lumOff val="35000"/>
                </a:schemeClr>
              </a:solidFill>
              <a:latin typeface="Canva Sans"/>
            </a:endParaRPr>
          </a:p>
        </p:txBody>
      </p:sp>
      <p:sp>
        <p:nvSpPr>
          <p:cNvPr id="57" name="TextBox 57"/>
          <p:cNvSpPr txBox="1"/>
          <p:nvPr/>
        </p:nvSpPr>
        <p:spPr>
          <a:xfrm>
            <a:off x="1171892" y="8265427"/>
            <a:ext cx="4994408" cy="1090042"/>
          </a:xfrm>
          <a:prstGeom prst="rect">
            <a:avLst/>
          </a:prstGeom>
        </p:spPr>
        <p:txBody>
          <a:bodyPr lIns="0" tIns="0" rIns="0" bIns="0" rtlCol="0" anchor="t">
            <a:spAutoFit/>
          </a:bodyPr>
          <a:lstStyle/>
          <a:p>
            <a:pPr algn="ctr">
              <a:lnSpc>
                <a:spcPts val="1679"/>
              </a:lnSpc>
            </a:pPr>
            <a:r>
              <a:rPr lang="en-US" sz="1200" dirty="0">
                <a:solidFill>
                  <a:srgbClr val="FF66C4"/>
                </a:solidFill>
                <a:latin typeface="Canva Sans Bold"/>
              </a:rPr>
              <a:t>8. CLEAR GOALS: </a:t>
            </a:r>
          </a:p>
          <a:p>
            <a:pPr algn="ctr">
              <a:lnSpc>
                <a:spcPts val="1679"/>
              </a:lnSpc>
            </a:pPr>
            <a:r>
              <a:rPr lang="en-US" sz="1200" dirty="0">
                <a:solidFill>
                  <a:srgbClr val="FF66C4"/>
                </a:solidFill>
                <a:latin typeface="Canva Sans"/>
              </a:rPr>
              <a:t>Team members who were involved in establishing the goals will work to achieve them. They understand the translation of strategy to their </a:t>
            </a:r>
            <a:r>
              <a:rPr lang="en-US" sz="1200">
                <a:solidFill>
                  <a:srgbClr val="FF66C4"/>
                </a:solidFill>
                <a:latin typeface="Canva Sans"/>
              </a:rPr>
              <a:t>personal plans.</a:t>
            </a:r>
            <a:endParaRPr lang="en-US" sz="1200" dirty="0">
              <a:solidFill>
                <a:srgbClr val="FF66C4"/>
              </a:solidFill>
              <a:latin typeface="Canva Sans"/>
            </a:endParaRPr>
          </a:p>
          <a:p>
            <a:pPr algn="ctr">
              <a:lnSpc>
                <a:spcPts val="1679"/>
              </a:lnSpc>
            </a:pPr>
            <a:r>
              <a:rPr lang="en-US" sz="1200" dirty="0">
                <a:solidFill>
                  <a:srgbClr val="FF66C4"/>
                </a:solidFill>
                <a:latin typeface="Canva Sans Bold"/>
              </a:rPr>
              <a:t>Source: </a:t>
            </a:r>
            <a:r>
              <a:rPr lang="en-US" sz="1200" u="sng" dirty="0">
                <a:solidFill>
                  <a:srgbClr val="FF66C4"/>
                </a:solidFill>
                <a:latin typeface="Canva Sans"/>
                <a:hlinkClick r:id="rId12" tooltip="https://www.eosworldwide.com/blog/96183-traction-thoughts-setting-rocks-manage-90-days-business">
                  <a:extLst>
                    <a:ext uri="{A12FA001-AC4F-418D-AE19-62706E023703}">
                      <ahyp:hlinkClr xmlns:ahyp="http://schemas.microsoft.com/office/drawing/2018/hyperlinkcolor" val="tx"/>
                    </a:ext>
                  </a:extLst>
                </a:hlinkClick>
              </a:rPr>
              <a:t>Wickman’s 90-day rocks</a:t>
            </a:r>
          </a:p>
        </p:txBody>
      </p:sp>
      <p:sp>
        <p:nvSpPr>
          <p:cNvPr id="58" name="TextBox 58"/>
          <p:cNvSpPr txBox="1"/>
          <p:nvPr/>
        </p:nvSpPr>
        <p:spPr>
          <a:xfrm>
            <a:off x="494418" y="6441827"/>
            <a:ext cx="5461676" cy="1293303"/>
          </a:xfrm>
          <a:prstGeom prst="rect">
            <a:avLst/>
          </a:prstGeom>
        </p:spPr>
        <p:txBody>
          <a:bodyPr lIns="0" tIns="0" rIns="0" bIns="0" rtlCol="0" anchor="t">
            <a:spAutoFit/>
          </a:bodyPr>
          <a:lstStyle/>
          <a:p>
            <a:pPr algn="ctr">
              <a:lnSpc>
                <a:spcPts val="1679"/>
              </a:lnSpc>
            </a:pPr>
            <a:r>
              <a:rPr lang="en-US" sz="1200" dirty="0">
                <a:solidFill>
                  <a:srgbClr val="7ED957"/>
                </a:solidFill>
                <a:latin typeface="Canva Sans Bold"/>
              </a:rPr>
              <a:t>9. EXCELLENT COMMUNICATION: </a:t>
            </a:r>
          </a:p>
          <a:p>
            <a:pPr algn="ctr">
              <a:lnSpc>
                <a:spcPts val="1679"/>
              </a:lnSpc>
            </a:pPr>
            <a:r>
              <a:rPr lang="en-US" sz="1200" dirty="0">
                <a:solidFill>
                  <a:srgbClr val="7ED957"/>
                </a:solidFill>
                <a:latin typeface="Canva Sans"/>
              </a:rPr>
              <a:t>Open and clear communication will keep a team informed and focused. Communication “breakdowns” can often be attributed to poor listening skills. It’s important to focus on hearing the message before forming our own conclusions about the message. </a:t>
            </a:r>
          </a:p>
          <a:p>
            <a:pPr algn="ctr">
              <a:lnSpc>
                <a:spcPts val="1679"/>
              </a:lnSpc>
            </a:pPr>
            <a:r>
              <a:rPr lang="en-US" sz="1200" dirty="0">
                <a:solidFill>
                  <a:srgbClr val="7ED957"/>
                </a:solidFill>
                <a:latin typeface="Canva Sans Bold"/>
              </a:rPr>
              <a:t>Source: </a:t>
            </a:r>
            <a:r>
              <a:rPr lang="en-US" sz="1200" u="sng" dirty="0">
                <a:solidFill>
                  <a:srgbClr val="92D050"/>
                </a:solidFill>
                <a:latin typeface="Canva Sans"/>
                <a:hlinkClick r:id="rId13" tooltip="https://www.franklincovey.com/habit-5/">
                  <a:extLst>
                    <a:ext uri="{A12FA001-AC4F-418D-AE19-62706E023703}">
                      <ahyp:hlinkClr xmlns:ahyp="http://schemas.microsoft.com/office/drawing/2018/hyperlinkcolor" val="tx"/>
                    </a:ext>
                  </a:extLst>
                </a:hlinkClick>
              </a:rPr>
              <a:t>Covey’s Seek first to understand</a:t>
            </a:r>
          </a:p>
        </p:txBody>
      </p:sp>
      <p:sp>
        <p:nvSpPr>
          <p:cNvPr id="59" name="TextBox 59"/>
          <p:cNvSpPr txBox="1"/>
          <p:nvPr/>
        </p:nvSpPr>
        <p:spPr>
          <a:xfrm>
            <a:off x="402869" y="4662700"/>
            <a:ext cx="5100230" cy="1075294"/>
          </a:xfrm>
          <a:prstGeom prst="rect">
            <a:avLst/>
          </a:prstGeom>
        </p:spPr>
        <p:txBody>
          <a:bodyPr lIns="0" tIns="0" rIns="0" bIns="0" rtlCol="0" anchor="t">
            <a:spAutoFit/>
          </a:bodyPr>
          <a:lstStyle/>
          <a:p>
            <a:pPr algn="ctr">
              <a:lnSpc>
                <a:spcPts val="1679"/>
              </a:lnSpc>
            </a:pPr>
            <a:r>
              <a:rPr lang="en-US" sz="1200" dirty="0">
                <a:solidFill>
                  <a:srgbClr val="F59D25"/>
                </a:solidFill>
                <a:latin typeface="Canva Sans Bold"/>
              </a:rPr>
              <a:t>10. DEFINED ROLES: </a:t>
            </a:r>
          </a:p>
          <a:p>
            <a:pPr algn="ctr">
              <a:lnSpc>
                <a:spcPts val="1679"/>
              </a:lnSpc>
            </a:pPr>
            <a:r>
              <a:rPr lang="en-US" sz="1200" dirty="0">
                <a:solidFill>
                  <a:srgbClr val="F59D25"/>
                </a:solidFill>
                <a:latin typeface="Canva Sans"/>
              </a:rPr>
              <a:t>It’s important for group members to understand their job function and for leaders to tap into the skills and talents of group members. Interdependence and cooperation are key here. </a:t>
            </a:r>
          </a:p>
          <a:p>
            <a:pPr algn="ctr">
              <a:lnSpc>
                <a:spcPts val="1679"/>
              </a:lnSpc>
            </a:pPr>
            <a:r>
              <a:rPr lang="en-US" sz="1200" dirty="0">
                <a:solidFill>
                  <a:srgbClr val="F59D25"/>
                </a:solidFill>
                <a:latin typeface="Canva Sans Bold"/>
              </a:rPr>
              <a:t>Source:</a:t>
            </a:r>
            <a:r>
              <a:rPr lang="en-US" sz="1200" dirty="0">
                <a:solidFill>
                  <a:srgbClr val="F59D25"/>
                </a:solidFill>
                <a:latin typeface="Canva Sans"/>
              </a:rPr>
              <a:t>  </a:t>
            </a:r>
            <a:r>
              <a:rPr lang="en-US" sz="1200" u="sng" dirty="0">
                <a:solidFill>
                  <a:srgbClr val="FFC000"/>
                </a:solidFill>
                <a:latin typeface="Canva Sans"/>
                <a:hlinkClick r:id="rId14" tooltip="https://triaxiapartners.com/services/team/the-high-performance-team-model/">
                  <a:extLst>
                    <a:ext uri="{A12FA001-AC4F-418D-AE19-62706E023703}">
                      <ahyp:hlinkClr xmlns:ahyp="http://schemas.microsoft.com/office/drawing/2018/hyperlinkcolor" val="tx"/>
                    </a:ext>
                  </a:extLst>
                </a:hlinkClick>
              </a:rPr>
              <a:t>Triaxia’s HPT model</a:t>
            </a:r>
          </a:p>
        </p:txBody>
      </p:sp>
      <p:sp>
        <p:nvSpPr>
          <p:cNvPr id="60" name="TextBox 60"/>
          <p:cNvSpPr txBox="1"/>
          <p:nvPr/>
        </p:nvSpPr>
        <p:spPr>
          <a:xfrm>
            <a:off x="252813" y="2344649"/>
            <a:ext cx="5642624" cy="1308050"/>
          </a:xfrm>
          <a:prstGeom prst="rect">
            <a:avLst/>
          </a:prstGeom>
        </p:spPr>
        <p:txBody>
          <a:bodyPr lIns="0" tIns="0" rIns="0" bIns="0" rtlCol="0" anchor="t">
            <a:spAutoFit/>
          </a:bodyPr>
          <a:lstStyle/>
          <a:p>
            <a:pPr algn="ctr">
              <a:lnSpc>
                <a:spcPts val="1679"/>
              </a:lnSpc>
            </a:pPr>
            <a:r>
              <a:rPr lang="en-US" sz="1200">
                <a:solidFill>
                  <a:srgbClr val="5E17EB"/>
                </a:solidFill>
                <a:latin typeface="Canva Sans Bold"/>
              </a:rPr>
              <a:t>11. CONSENSUS </a:t>
            </a:r>
            <a:r>
              <a:rPr lang="en-US" sz="1200" dirty="0">
                <a:solidFill>
                  <a:srgbClr val="5E17EB"/>
                </a:solidFill>
                <a:latin typeface="Canva Sans Bold"/>
              </a:rPr>
              <a:t>FOCUSED: </a:t>
            </a:r>
          </a:p>
          <a:p>
            <a:pPr algn="ctr">
              <a:lnSpc>
                <a:spcPts val="1679"/>
              </a:lnSpc>
            </a:pPr>
            <a:r>
              <a:rPr lang="en-US" sz="1200" dirty="0">
                <a:solidFill>
                  <a:srgbClr val="5E17EB"/>
                </a:solidFill>
                <a:latin typeface="Canva Sans"/>
              </a:rPr>
              <a:t>Team members want to work together for the good of the team and understand that combining the skills of numerous people will produce something that could not be created alone. The strength of each team member is being utilised. Feedback is given/received constructively. </a:t>
            </a:r>
          </a:p>
          <a:p>
            <a:pPr algn="ctr">
              <a:lnSpc>
                <a:spcPts val="1679"/>
              </a:lnSpc>
            </a:pPr>
            <a:r>
              <a:rPr lang="en-US" sz="1200" dirty="0">
                <a:solidFill>
                  <a:srgbClr val="5E17EB"/>
                </a:solidFill>
                <a:latin typeface="Canva Sans Bold"/>
              </a:rPr>
              <a:t>Source</a:t>
            </a:r>
            <a:r>
              <a:rPr lang="en-US" sz="1200" dirty="0">
                <a:solidFill>
                  <a:srgbClr val="7030A0"/>
                </a:solidFill>
                <a:latin typeface="Canva Sans Bold"/>
              </a:rPr>
              <a:t>: </a:t>
            </a:r>
            <a:r>
              <a:rPr lang="en-US" sz="1200" u="sng" dirty="0">
                <a:solidFill>
                  <a:srgbClr val="7030A0"/>
                </a:solidFill>
                <a:latin typeface="Canva Sans" panose="020B0604020202020204" charset="0"/>
                <a:hlinkClick r:id="rId15" tooltip="https://hbr.org/2007/11/eight-ways-to-build-collaborative-teams">
                  <a:extLst>
                    <a:ext uri="{A12FA001-AC4F-418D-AE19-62706E023703}">
                      <ahyp:hlinkClr xmlns:ahyp="http://schemas.microsoft.com/office/drawing/2018/hyperlinkcolor" val="tx"/>
                    </a:ext>
                  </a:extLst>
                </a:hlinkClick>
              </a:rPr>
              <a:t>HBR’s analysis of collaboration</a:t>
            </a:r>
            <a:r>
              <a:rPr lang="en-US" sz="1200" dirty="0">
                <a:solidFill>
                  <a:srgbClr val="7030A0"/>
                </a:solidFill>
                <a:latin typeface="Canva Sans" panose="020B0604020202020204" charset="0"/>
              </a:rPr>
              <a:t> &amp; </a:t>
            </a:r>
            <a:r>
              <a:rPr lang="en-US" sz="1200" u="sng" dirty="0">
                <a:solidFill>
                  <a:srgbClr val="0000FF"/>
                </a:solidFill>
                <a:latin typeface="Canva Sans" panose="020B0604020202020204" charset="0"/>
                <a:hlinkClick r:id="rId16" tooltip="https://www.franklincovey.com/habit-4/">
                  <a:extLst>
                    <a:ext uri="{A12FA001-AC4F-418D-AE19-62706E023703}">
                      <ahyp:hlinkClr xmlns:ahyp="http://schemas.microsoft.com/office/drawing/2018/hyperlinkcolor" val="tx"/>
                    </a:ext>
                  </a:extLst>
                </a:hlinkClick>
              </a:rPr>
              <a:t>Covey’s ‘Win </a:t>
            </a:r>
            <a:r>
              <a:rPr lang="en-US" sz="1200" u="sng" dirty="0">
                <a:solidFill>
                  <a:srgbClr val="7030A0"/>
                </a:solidFill>
                <a:latin typeface="Canva Sans" panose="020B0604020202020204" charset="0"/>
                <a:hlinkClick r:id="rId16" tooltip="https://www.franklincovey.com/habit-4/">
                  <a:extLst>
                    <a:ext uri="{A12FA001-AC4F-418D-AE19-62706E023703}">
                      <ahyp:hlinkClr xmlns:ahyp="http://schemas.microsoft.com/office/drawing/2018/hyperlinkcolor" val="tx"/>
                    </a:ext>
                  </a:extLst>
                </a:hlinkClick>
              </a:rPr>
              <a:t>Win</a:t>
            </a:r>
            <a:r>
              <a:rPr lang="en-US" sz="1200" dirty="0">
                <a:solidFill>
                  <a:srgbClr val="7030A0"/>
                </a:solidFill>
                <a:latin typeface="Canva Sans" panose="020B0604020202020204" charset="0"/>
              </a:rPr>
              <a:t>’. </a:t>
            </a:r>
          </a:p>
        </p:txBody>
      </p:sp>
      <p:sp>
        <p:nvSpPr>
          <p:cNvPr id="61" name="TextBox 61"/>
          <p:cNvSpPr txBox="1"/>
          <p:nvPr/>
        </p:nvSpPr>
        <p:spPr>
          <a:xfrm>
            <a:off x="289100" y="465188"/>
            <a:ext cx="6827371" cy="1293303"/>
          </a:xfrm>
          <a:prstGeom prst="rect">
            <a:avLst/>
          </a:prstGeom>
        </p:spPr>
        <p:txBody>
          <a:bodyPr wrap="square" lIns="0" tIns="0" rIns="0" bIns="0" rtlCol="0" anchor="t">
            <a:spAutoFit/>
          </a:bodyPr>
          <a:lstStyle/>
          <a:p>
            <a:pPr algn="ctr">
              <a:lnSpc>
                <a:spcPts val="1679"/>
              </a:lnSpc>
            </a:pPr>
            <a:r>
              <a:rPr lang="en-US" sz="1200" dirty="0">
                <a:solidFill>
                  <a:srgbClr val="FFC000"/>
                </a:solidFill>
                <a:latin typeface="Canva Sans Bold"/>
              </a:rPr>
              <a:t>12</a:t>
            </a:r>
            <a:r>
              <a:rPr lang="en-US" sz="1200">
                <a:solidFill>
                  <a:srgbClr val="FFC000"/>
                </a:solidFill>
                <a:latin typeface="Canva Sans Bold"/>
              </a:rPr>
              <a:t>. BALANCED </a:t>
            </a:r>
            <a:r>
              <a:rPr lang="en-US" sz="1200" dirty="0">
                <a:solidFill>
                  <a:srgbClr val="FFC000"/>
                </a:solidFill>
                <a:latin typeface="Canva Sans Bold"/>
              </a:rPr>
              <a:t>PARTICIPATION: </a:t>
            </a:r>
          </a:p>
          <a:p>
            <a:pPr algn="ctr">
              <a:lnSpc>
                <a:spcPts val="1679"/>
              </a:lnSpc>
            </a:pPr>
            <a:r>
              <a:rPr lang="en-US" sz="1200" dirty="0">
                <a:solidFill>
                  <a:srgbClr val="FFC000"/>
                </a:solidFill>
                <a:latin typeface="Canva Sans"/>
              </a:rPr>
              <a:t>Team members contribute when appropriate, and member’s opinions are valued and sought. It is important when leaders define what type of participation they expect from members. Team members are valued for their unique skills and talents. A diversity of thinking, idea generating, problem solving, and experiences help to create an effective team</a:t>
            </a:r>
            <a:r>
              <a:rPr lang="en-US" sz="1200" dirty="0">
                <a:solidFill>
                  <a:srgbClr val="FFC000"/>
                </a:solidFill>
                <a:latin typeface="Canva Sans Bold"/>
              </a:rPr>
              <a:t>. </a:t>
            </a:r>
          </a:p>
          <a:p>
            <a:pPr algn="ctr">
              <a:lnSpc>
                <a:spcPts val="1679"/>
              </a:lnSpc>
            </a:pPr>
            <a:r>
              <a:rPr lang="en-US" sz="1200" dirty="0">
                <a:solidFill>
                  <a:srgbClr val="FFC000"/>
                </a:solidFill>
                <a:latin typeface="Canva Sans Bold"/>
              </a:rPr>
              <a:t>Source: </a:t>
            </a:r>
            <a:r>
              <a:rPr lang="en-US" sz="1200" u="sng" dirty="0">
                <a:solidFill>
                  <a:srgbClr val="FFC000"/>
                </a:solidFill>
                <a:latin typeface="Canva Sans"/>
                <a:hlinkClick r:id="rId17" tooltip="https://www.franklincovey.com/habit-6/">
                  <a:extLst>
                    <a:ext uri="{A12FA001-AC4F-418D-AE19-62706E023703}">
                      <ahyp:hlinkClr xmlns:ahyp="http://schemas.microsoft.com/office/drawing/2018/hyperlinkcolor" val="tx"/>
                    </a:ext>
                  </a:extLst>
                </a:hlinkClick>
              </a:rPr>
              <a:t>Covey’s Synergize</a:t>
            </a:r>
          </a:p>
        </p:txBody>
      </p:sp>
      <p:sp>
        <p:nvSpPr>
          <p:cNvPr id="62" name="TextBox 62"/>
          <p:cNvSpPr txBox="1"/>
          <p:nvPr/>
        </p:nvSpPr>
        <p:spPr>
          <a:xfrm>
            <a:off x="7848384" y="6921374"/>
            <a:ext cx="3431750" cy="847540"/>
          </a:xfrm>
          <a:prstGeom prst="rect">
            <a:avLst/>
          </a:prstGeom>
        </p:spPr>
        <p:txBody>
          <a:bodyPr lIns="0" tIns="0" rIns="0" bIns="0" rtlCol="0" anchor="t">
            <a:spAutoFit/>
          </a:bodyPr>
          <a:lstStyle/>
          <a:p>
            <a:pPr algn="ctr">
              <a:lnSpc>
                <a:spcPts val="1540"/>
              </a:lnSpc>
            </a:pPr>
            <a:r>
              <a:rPr lang="en-US" sz="1100" dirty="0">
                <a:solidFill>
                  <a:srgbClr val="000000"/>
                </a:solidFill>
                <a:latin typeface="Canva Sans"/>
              </a:rPr>
              <a:t>Developed from research undertaken by www.mind-gap.co.uk</a:t>
            </a:r>
          </a:p>
          <a:p>
            <a:pPr algn="ctr">
              <a:lnSpc>
                <a:spcPts val="700"/>
              </a:lnSpc>
            </a:pPr>
            <a:endParaRPr lang="en-US" sz="1100" dirty="0">
              <a:solidFill>
                <a:srgbClr val="000000"/>
              </a:solidFill>
              <a:latin typeface="Canva Sans"/>
            </a:endParaRPr>
          </a:p>
          <a:p>
            <a:pPr algn="ctr">
              <a:lnSpc>
                <a:spcPts val="1540"/>
              </a:lnSpc>
            </a:pPr>
            <a:r>
              <a:rPr lang="en-US" sz="1100" dirty="0">
                <a:solidFill>
                  <a:srgbClr val="000000"/>
                </a:solidFill>
                <a:latin typeface="Canva Sans"/>
              </a:rPr>
              <a:t>Self assess you team against these areas </a:t>
            </a:r>
          </a:p>
          <a:p>
            <a:pPr algn="ctr">
              <a:lnSpc>
                <a:spcPts val="1540"/>
              </a:lnSpc>
            </a:pPr>
            <a:r>
              <a:rPr lang="en-US" sz="1100" dirty="0">
                <a:solidFill>
                  <a:srgbClr val="000000"/>
                </a:solidFill>
                <a:latin typeface="Canva Sans"/>
              </a:rPr>
              <a:t>on page 2</a:t>
            </a:r>
          </a:p>
        </p:txBody>
      </p:sp>
      <p:sp>
        <p:nvSpPr>
          <p:cNvPr id="63" name="TextBox 63"/>
          <p:cNvSpPr txBox="1"/>
          <p:nvPr/>
        </p:nvSpPr>
        <p:spPr>
          <a:xfrm>
            <a:off x="7429213" y="9882772"/>
            <a:ext cx="8825845" cy="280669"/>
          </a:xfrm>
          <a:prstGeom prst="rect">
            <a:avLst/>
          </a:prstGeom>
        </p:spPr>
        <p:txBody>
          <a:bodyPr lIns="0" tIns="0" rIns="0" bIns="0" rtlCol="0" anchor="t">
            <a:spAutoFit/>
          </a:bodyPr>
          <a:lstStyle/>
          <a:p>
            <a:pPr algn="ctr">
              <a:lnSpc>
                <a:spcPts val="2380"/>
              </a:lnSpc>
            </a:pPr>
            <a:r>
              <a:rPr lang="en-US" sz="1700" dirty="0">
                <a:solidFill>
                  <a:srgbClr val="F59D25"/>
                </a:solidFill>
                <a:latin typeface="Canva Sans"/>
              </a:rPr>
              <a:t>Unlocking Leadership Potential In Individuals, Teams, Businesses and Communities</a:t>
            </a:r>
          </a:p>
        </p:txBody>
      </p:sp>
      <p:sp>
        <p:nvSpPr>
          <p:cNvPr id="64" name="AutoShape 64"/>
          <p:cNvSpPr/>
          <p:nvPr/>
        </p:nvSpPr>
        <p:spPr>
          <a:xfrm>
            <a:off x="16255058" y="10096500"/>
            <a:ext cx="1632601" cy="0"/>
          </a:xfrm>
          <a:prstGeom prst="line">
            <a:avLst/>
          </a:prstGeom>
          <a:ln w="28575" cap="flat">
            <a:solidFill>
              <a:srgbClr val="F59D25"/>
            </a:solidFill>
            <a:prstDash val="solid"/>
            <a:headEnd type="none" w="sm" len="sm"/>
            <a:tailEnd type="none" w="sm" len="sm"/>
          </a:ln>
        </p:spPr>
        <p:txBody>
          <a:bodyPr/>
          <a:lstStyle/>
          <a:p>
            <a:endParaRPr lang="en-GB"/>
          </a:p>
        </p:txBody>
      </p:sp>
      <p:sp>
        <p:nvSpPr>
          <p:cNvPr id="65" name="TextBox 65"/>
          <p:cNvSpPr txBox="1"/>
          <p:nvPr/>
        </p:nvSpPr>
        <p:spPr>
          <a:xfrm rot="-5400000">
            <a:off x="-1357836" y="8639090"/>
            <a:ext cx="3149462" cy="230832"/>
          </a:xfrm>
          <a:prstGeom prst="rect">
            <a:avLst/>
          </a:prstGeom>
        </p:spPr>
        <p:txBody>
          <a:bodyPr lIns="0" tIns="0" rIns="0" bIns="0" rtlCol="0" anchor="t">
            <a:spAutoFit/>
          </a:bodyPr>
          <a:lstStyle/>
          <a:p>
            <a:pPr algn="ctr">
              <a:lnSpc>
                <a:spcPts val="1820"/>
              </a:lnSpc>
            </a:pPr>
            <a:r>
              <a:rPr lang="en-US" sz="1600" b="1" dirty="0">
                <a:solidFill>
                  <a:srgbClr val="FFC000"/>
                </a:solidFill>
                <a:latin typeface="Canva Sans Bold"/>
              </a:rPr>
              <a:t>Copyright</a:t>
            </a:r>
            <a:r>
              <a:rPr lang="en-US" sz="1600" b="1" dirty="0">
                <a:solidFill>
                  <a:srgbClr val="FFC000"/>
                </a:solidFill>
                <a:latin typeface="Canva Sans"/>
              </a:rPr>
              <a:t>:</a:t>
            </a:r>
            <a:r>
              <a:rPr lang="en-US" sz="1600" dirty="0">
                <a:solidFill>
                  <a:srgbClr val="FFC000"/>
                </a:solidFill>
                <a:latin typeface="Canva Sans"/>
              </a:rPr>
              <a:t> @ mind-gap </a:t>
            </a:r>
          </a:p>
        </p:txBody>
      </p:sp>
      <p:sp>
        <p:nvSpPr>
          <p:cNvPr id="66" name="AutoShape 66"/>
          <p:cNvSpPr/>
          <p:nvPr/>
        </p:nvSpPr>
        <p:spPr>
          <a:xfrm>
            <a:off x="353727" y="161925"/>
            <a:ext cx="17533932" cy="28575"/>
          </a:xfrm>
          <a:prstGeom prst="line">
            <a:avLst/>
          </a:prstGeom>
          <a:ln w="28575" cap="flat">
            <a:solidFill>
              <a:srgbClr val="F59D25"/>
            </a:solidFill>
            <a:prstDash val="solid"/>
            <a:headEnd type="none" w="sm" len="sm"/>
            <a:tailEnd type="none" w="sm" len="sm"/>
          </a:ln>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CD84269-13EF-CC12-ADD9-815A03CBEF28}"/>
              </a:ext>
            </a:extLst>
          </p:cNvPr>
          <p:cNvGraphicFramePr>
            <a:graphicFrameLocks noGrp="1"/>
          </p:cNvGraphicFramePr>
          <p:nvPr>
            <p:extLst>
              <p:ext uri="{D42A27DB-BD31-4B8C-83A1-F6EECF244321}">
                <p14:modId xmlns:p14="http://schemas.microsoft.com/office/powerpoint/2010/main" val="954636052"/>
              </p:ext>
            </p:extLst>
          </p:nvPr>
        </p:nvGraphicFramePr>
        <p:xfrm>
          <a:off x="419099" y="77894"/>
          <a:ext cx="17640300" cy="9551310"/>
        </p:xfrm>
        <a:graphic>
          <a:graphicData uri="http://schemas.openxmlformats.org/drawingml/2006/table">
            <a:tbl>
              <a:tblPr firstRow="1" firstCol="1" bandRow="1"/>
              <a:tblGrid>
                <a:gridCol w="10020301">
                  <a:extLst>
                    <a:ext uri="{9D8B030D-6E8A-4147-A177-3AD203B41FA5}">
                      <a16:colId xmlns:a16="http://schemas.microsoft.com/office/drawing/2014/main" val="3135460285"/>
                    </a:ext>
                  </a:extLst>
                </a:gridCol>
                <a:gridCol w="838200">
                  <a:extLst>
                    <a:ext uri="{9D8B030D-6E8A-4147-A177-3AD203B41FA5}">
                      <a16:colId xmlns:a16="http://schemas.microsoft.com/office/drawing/2014/main" val="20001"/>
                    </a:ext>
                  </a:extLst>
                </a:gridCol>
                <a:gridCol w="1549807">
                  <a:extLst>
                    <a:ext uri="{9D8B030D-6E8A-4147-A177-3AD203B41FA5}">
                      <a16:colId xmlns:a16="http://schemas.microsoft.com/office/drawing/2014/main" val="1511411226"/>
                    </a:ext>
                  </a:extLst>
                </a:gridCol>
                <a:gridCol w="1201944">
                  <a:extLst>
                    <a:ext uri="{9D8B030D-6E8A-4147-A177-3AD203B41FA5}">
                      <a16:colId xmlns:a16="http://schemas.microsoft.com/office/drawing/2014/main" val="639895401"/>
                    </a:ext>
                  </a:extLst>
                </a:gridCol>
                <a:gridCol w="1210649">
                  <a:extLst>
                    <a:ext uri="{9D8B030D-6E8A-4147-A177-3AD203B41FA5}">
                      <a16:colId xmlns:a16="http://schemas.microsoft.com/office/drawing/2014/main" val="3993655879"/>
                    </a:ext>
                  </a:extLst>
                </a:gridCol>
                <a:gridCol w="2819399">
                  <a:extLst>
                    <a:ext uri="{9D8B030D-6E8A-4147-A177-3AD203B41FA5}">
                      <a16:colId xmlns:a16="http://schemas.microsoft.com/office/drawing/2014/main" val="3165262367"/>
                    </a:ext>
                  </a:extLst>
                </a:gridCol>
              </a:tblGrid>
              <a:tr h="471921">
                <a:tc rowSpan="2">
                  <a:txBody>
                    <a:bodyPr/>
                    <a:lstStyle/>
                    <a:p>
                      <a:pPr algn="ctr">
                        <a:lnSpc>
                          <a:spcPct val="107000"/>
                        </a:lnSpc>
                      </a:pPr>
                      <a:r>
                        <a:rPr lang="en-GB" sz="3600" b="1">
                          <a:solidFill>
                            <a:srgbClr val="000000"/>
                          </a:solidFill>
                          <a:effectLst/>
                          <a:latin typeface="+mn-lt"/>
                          <a:ea typeface="Calibri" panose="020F0502020204030204" pitchFamily="34" charset="0"/>
                          <a:cs typeface="Times New Roman" panose="02020603050405020304" pitchFamily="18" charset="0"/>
                        </a:rPr>
                        <a:t>HIGH PERFORMING </a:t>
                      </a:r>
                      <a:r>
                        <a:rPr lang="en-GB" sz="3600" b="1" dirty="0">
                          <a:solidFill>
                            <a:srgbClr val="000000"/>
                          </a:solidFill>
                          <a:effectLst/>
                          <a:latin typeface="+mn-lt"/>
                          <a:ea typeface="Calibri" panose="020F0502020204030204" pitchFamily="34" charset="0"/>
                          <a:cs typeface="Times New Roman" panose="02020603050405020304" pitchFamily="18" charset="0"/>
                        </a:rPr>
                        <a:t>TEAM CRITERIA </a:t>
                      </a:r>
                    </a:p>
                    <a:p>
                      <a:pPr algn="ctr">
                        <a:lnSpc>
                          <a:spcPct val="107000"/>
                        </a:lnSpc>
                      </a:pPr>
                      <a:r>
                        <a:rPr lang="en-GB" sz="2000" b="1" dirty="0">
                          <a:solidFill>
                            <a:srgbClr val="000000"/>
                          </a:solidFill>
                          <a:effectLst/>
                          <a:latin typeface="+mn-lt"/>
                          <a:ea typeface="Calibri" panose="020F0502020204030204" pitchFamily="34" charset="0"/>
                          <a:cs typeface="Times New Roman" panose="02020603050405020304" pitchFamily="18" charset="0"/>
                        </a:rPr>
                        <a:t>Note hyperlinks for sources</a:t>
                      </a:r>
                      <a:endParaRPr lang="en-GB" sz="1600" dirty="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rowSpan="2">
                  <a:txBody>
                    <a:bodyPr/>
                    <a:lstStyle/>
                    <a:p>
                      <a:pPr algn="ctr">
                        <a:lnSpc>
                          <a:spcPct val="107000"/>
                        </a:lnSpc>
                      </a:pPr>
                      <a:endParaRPr lang="en-US" sz="1400" b="0">
                        <a:effectLst/>
                        <a:latin typeface="+mn-lt"/>
                        <a:ea typeface="Calibri" panose="020F0502020204030204" pitchFamily="34" charset="0"/>
                        <a:cs typeface="Times New Roman" panose="02020603050405020304" pitchFamily="18" charset="0"/>
                      </a:endParaRPr>
                    </a:p>
                    <a:p>
                      <a:pPr algn="ctr">
                        <a:lnSpc>
                          <a:spcPct val="107000"/>
                        </a:lnSpc>
                      </a:pPr>
                      <a:r>
                        <a:rPr lang="en-US" sz="2000" b="0">
                          <a:effectLst/>
                          <a:latin typeface="+mn-lt"/>
                          <a:ea typeface="Calibri" panose="020F0502020204030204" pitchFamily="34" charset="0"/>
                          <a:cs typeface="Times New Roman" panose="02020603050405020304" pitchFamily="18" charset="0"/>
                        </a:rPr>
                        <a:t>QR</a:t>
                      </a:r>
                    </a:p>
                    <a:p>
                      <a:pPr algn="ctr">
                        <a:lnSpc>
                          <a:spcPct val="107000"/>
                        </a:lnSpc>
                      </a:pPr>
                      <a:r>
                        <a:rPr lang="en-US" sz="2000" b="0">
                          <a:effectLst/>
                          <a:latin typeface="+mn-lt"/>
                          <a:ea typeface="Calibri" panose="020F0502020204030204" pitchFamily="34" charset="0"/>
                          <a:cs typeface="Times New Roman" panose="02020603050405020304" pitchFamily="18" charset="0"/>
                        </a:rPr>
                        <a:t>link</a:t>
                      </a:r>
                      <a:endParaRPr lang="en-GB" sz="2000" b="0" dirty="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rowSpan="2">
                  <a:txBody>
                    <a:bodyPr/>
                    <a:lstStyle/>
                    <a:p>
                      <a:pPr algn="ctr">
                        <a:lnSpc>
                          <a:spcPct val="107000"/>
                        </a:lnSpc>
                      </a:pPr>
                      <a:r>
                        <a:rPr lang="en-GB" sz="1600" b="0">
                          <a:solidFill>
                            <a:srgbClr val="000000"/>
                          </a:solidFill>
                          <a:effectLst/>
                          <a:latin typeface="+mn-lt"/>
                          <a:ea typeface="Calibri" panose="020F0502020204030204" pitchFamily="34" charset="0"/>
                          <a:cs typeface="Times New Roman" panose="02020603050405020304" pitchFamily="18" charset="0"/>
                        </a:rPr>
                        <a:t>How do you rank this in your organisation?</a:t>
                      </a:r>
                      <a:endParaRPr lang="en-GB" sz="1200" b="0" dirty="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gridSpan="2">
                  <a:txBody>
                    <a:bodyPr/>
                    <a:lstStyle/>
                    <a:p>
                      <a:pPr algn="ctr">
                        <a:lnSpc>
                          <a:spcPct val="107000"/>
                        </a:lnSpc>
                      </a:pPr>
                      <a:r>
                        <a:rPr lang="en-GB" sz="1800" b="0">
                          <a:solidFill>
                            <a:srgbClr val="000000"/>
                          </a:solidFill>
                          <a:effectLst/>
                          <a:latin typeface="+mn-lt"/>
                          <a:ea typeface="Calibri" panose="020F0502020204030204" pitchFamily="34" charset="0"/>
                          <a:cs typeface="Times New Roman" panose="02020603050405020304" pitchFamily="18" charset="0"/>
                        </a:rPr>
                        <a:t>Your scores on </a:t>
                      </a:r>
                    </a:p>
                    <a:p>
                      <a:pPr algn="ctr">
                        <a:lnSpc>
                          <a:spcPct val="107000"/>
                        </a:lnSpc>
                      </a:pPr>
                      <a:r>
                        <a:rPr lang="en-GB" sz="1800" b="0">
                          <a:solidFill>
                            <a:srgbClr val="000000"/>
                          </a:solidFill>
                          <a:effectLst/>
                          <a:latin typeface="+mn-lt"/>
                          <a:ea typeface="Calibri" panose="020F0502020204030204" pitchFamily="34" charset="0"/>
                          <a:cs typeface="Times New Roman" panose="02020603050405020304" pitchFamily="18" charset="0"/>
                        </a:rPr>
                        <a:t>your team</a:t>
                      </a:r>
                      <a:endParaRPr lang="en-GB" sz="1400" b="0" dirty="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hMerge="1">
                  <a:txBody>
                    <a:bodyPr/>
                    <a:lstStyle/>
                    <a:p>
                      <a:endParaRPr lang="en-GB"/>
                    </a:p>
                  </a:txBody>
                  <a:tcPr/>
                </a:tc>
                <a:tc rowSpan="2">
                  <a:txBody>
                    <a:bodyPr/>
                    <a:lstStyle/>
                    <a:p>
                      <a:pPr algn="ctr">
                        <a:lnSpc>
                          <a:spcPct val="107000"/>
                        </a:lnSpc>
                      </a:pPr>
                      <a:r>
                        <a:rPr lang="en-GB" sz="1800" b="0" dirty="0">
                          <a:solidFill>
                            <a:srgbClr val="000000"/>
                          </a:solidFill>
                          <a:effectLst/>
                          <a:latin typeface="+mn-lt"/>
                          <a:ea typeface="Calibri" panose="020F0502020204030204" pitchFamily="34" charset="0"/>
                          <a:cs typeface="Times New Roman" panose="02020603050405020304" pitchFamily="18" charset="0"/>
                        </a:rPr>
                        <a:t>COMMENTS / ACTIONS: </a:t>
                      </a:r>
                      <a:endParaRPr lang="en-GB" sz="1400" b="0" dirty="0">
                        <a:effectLst/>
                        <a:latin typeface="+mn-lt"/>
                        <a:ea typeface="Calibri" panose="020F0502020204030204" pitchFamily="34" charset="0"/>
                        <a:cs typeface="Times New Roman" panose="02020603050405020304" pitchFamily="18" charset="0"/>
                      </a:endParaRPr>
                    </a:p>
                    <a:p>
                      <a:pPr algn="ctr">
                        <a:lnSpc>
                          <a:spcPct val="107000"/>
                        </a:lnSpc>
                      </a:pPr>
                      <a:r>
                        <a:rPr lang="en-GB" sz="1800" b="0">
                          <a:solidFill>
                            <a:srgbClr val="000000"/>
                          </a:solidFill>
                          <a:effectLst/>
                          <a:latin typeface="+mn-lt"/>
                          <a:ea typeface="Calibri" panose="020F0502020204030204" pitchFamily="34" charset="0"/>
                          <a:cs typeface="Times New Roman" panose="02020603050405020304" pitchFamily="18" charset="0"/>
                        </a:rPr>
                        <a:t>What can you practically do to get them to an HPT?</a:t>
                      </a:r>
                      <a:endParaRPr lang="en-GB" sz="1400" b="0" dirty="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extLst>
                  <a:ext uri="{0D108BD9-81ED-4DB2-BD59-A6C34878D82A}">
                    <a16:rowId xmlns:a16="http://schemas.microsoft.com/office/drawing/2014/main" val="37649036"/>
                  </a:ext>
                </a:extLst>
              </a:tr>
              <a:tr h="352275">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lnSpc>
                          <a:spcPct val="107000"/>
                        </a:lnSpc>
                      </a:pPr>
                      <a:r>
                        <a:rPr lang="en-GB" sz="1400" b="1">
                          <a:solidFill>
                            <a:srgbClr val="000000"/>
                          </a:solidFill>
                          <a:effectLst/>
                          <a:latin typeface="+mn-lt"/>
                          <a:ea typeface="Calibri" panose="020F0502020204030204" pitchFamily="34" charset="0"/>
                          <a:cs typeface="Times New Roman" panose="02020603050405020304" pitchFamily="18" charset="0"/>
                        </a:rPr>
                        <a:t>SCORE NOW</a:t>
                      </a:r>
                      <a:endParaRPr lang="en-GB" sz="1400">
                        <a:effectLst/>
                        <a:latin typeface="+mn-lt"/>
                        <a:ea typeface="Calibri" panose="020F0502020204030204" pitchFamily="34" charset="0"/>
                        <a:cs typeface="Times New Roman" panose="02020603050405020304" pitchFamily="18" charset="0"/>
                      </a:endParaRPr>
                    </a:p>
                    <a:p>
                      <a:pPr algn="ctr">
                        <a:lnSpc>
                          <a:spcPct val="107000"/>
                        </a:lnSpc>
                      </a:pPr>
                      <a:r>
                        <a:rPr lang="en-GB" sz="1100">
                          <a:solidFill>
                            <a:srgbClr val="000000"/>
                          </a:solidFill>
                          <a:effectLst/>
                          <a:latin typeface="+mn-lt"/>
                          <a:ea typeface="Calibri" panose="020F0502020204030204" pitchFamily="34" charset="0"/>
                          <a:cs typeface="Times New Roman" panose="02020603050405020304" pitchFamily="18" charset="0"/>
                        </a:rPr>
                        <a:t>1</a:t>
                      </a:r>
                      <a:r>
                        <a:rPr lang="en-GB" sz="1100" baseline="0">
                          <a:solidFill>
                            <a:srgbClr val="000000"/>
                          </a:solidFill>
                          <a:effectLst/>
                          <a:latin typeface="+mn-lt"/>
                          <a:ea typeface="Calibri" panose="020F0502020204030204" pitchFamily="34" charset="0"/>
                          <a:cs typeface="Times New Roman" panose="02020603050405020304" pitchFamily="18" charset="0"/>
                        </a:rPr>
                        <a:t> </a:t>
                      </a:r>
                      <a:r>
                        <a:rPr lang="en-GB" sz="1100">
                          <a:solidFill>
                            <a:srgbClr val="000000"/>
                          </a:solidFill>
                          <a:effectLst/>
                          <a:latin typeface="+mn-lt"/>
                          <a:ea typeface="Calibri" panose="020F0502020204030204" pitchFamily="34" charset="0"/>
                          <a:cs typeface="Times New Roman" panose="02020603050405020304" pitchFamily="18" charset="0"/>
                        </a:rPr>
                        <a:t>(low) to10 (high)</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lnSpc>
                          <a:spcPct val="107000"/>
                        </a:lnSpc>
                      </a:pPr>
                      <a:r>
                        <a:rPr lang="en-GB" sz="1400" b="1" kern="1200" dirty="0">
                          <a:solidFill>
                            <a:srgbClr val="000000"/>
                          </a:solidFill>
                          <a:effectLst/>
                          <a:latin typeface="+mn-lt"/>
                          <a:ea typeface="Calibri" panose="020F0502020204030204" pitchFamily="34" charset="0"/>
                          <a:cs typeface="Times New Roman" panose="02020603050405020304" pitchFamily="18" charset="0"/>
                        </a:rPr>
                        <a:t>NEXT YEAR </a:t>
                      </a:r>
                    </a:p>
                    <a:p>
                      <a:pPr algn="ctr">
                        <a:lnSpc>
                          <a:spcPct val="107000"/>
                        </a:lnSpc>
                      </a:pPr>
                      <a:r>
                        <a:rPr lang="en-GB" sz="1100" b="0" kern="1200">
                          <a:solidFill>
                            <a:srgbClr val="000000"/>
                          </a:solidFill>
                          <a:effectLst/>
                          <a:latin typeface="+mn-lt"/>
                          <a:ea typeface="Calibri" panose="020F0502020204030204" pitchFamily="34" charset="0"/>
                          <a:cs typeface="Times New Roman" panose="02020603050405020304" pitchFamily="18" charset="0"/>
                        </a:rPr>
                        <a:t>1 (low) to10 (high)</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vMerge="1">
                  <a:txBody>
                    <a:bodyPr/>
                    <a:lstStyle/>
                    <a:p>
                      <a:endParaRPr lang="en-GB"/>
                    </a:p>
                  </a:txBody>
                  <a:tcPr/>
                </a:tc>
                <a:extLst>
                  <a:ext uri="{0D108BD9-81ED-4DB2-BD59-A6C34878D82A}">
                    <a16:rowId xmlns:a16="http://schemas.microsoft.com/office/drawing/2014/main" val="2829093486"/>
                  </a:ext>
                </a:extLst>
              </a:tr>
              <a:tr h="575159">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TRUST: </a:t>
                      </a:r>
                      <a:r>
                        <a:rPr lang="en-GB" sz="1400" kern="1200">
                          <a:solidFill>
                            <a:srgbClr val="000000"/>
                          </a:solidFill>
                          <a:effectLst/>
                          <a:latin typeface="+mn-lt"/>
                          <a:ea typeface="Times New Roman" panose="02020603050405020304" pitchFamily="18" charset="0"/>
                          <a:cs typeface="Times New Roman" panose="02020603050405020304" pitchFamily="18" charset="0"/>
                        </a:rPr>
                        <a:t>Many would say this is the most essential ingredient of a HPT. A foundational plank that teams need to build on. </a:t>
                      </a:r>
                    </a:p>
                    <a:p>
                      <a:pPr algn="l">
                        <a:lnSpc>
                          <a:spcPct val="107000"/>
                        </a:lnSpc>
                      </a:pPr>
                      <a:r>
                        <a:rPr lang="en-GB" sz="1400" b="1" kern="1200">
                          <a:solidFill>
                            <a:srgbClr val="000000"/>
                          </a:solidFill>
                          <a:effectLst/>
                          <a:latin typeface="+mn-lt"/>
                          <a:ea typeface="Times New Roman" panose="02020603050405020304" pitchFamily="18" charset="0"/>
                          <a:cs typeface="Times New Roman" panose="02020603050405020304" pitchFamily="18" charset="0"/>
                        </a:rPr>
                        <a:t>Source:</a:t>
                      </a:r>
                      <a:r>
                        <a:rPr lang="en-GB" sz="1400" kern="1200">
                          <a:solidFill>
                            <a:srgbClr val="000000"/>
                          </a:solidFill>
                          <a:effectLst/>
                          <a:latin typeface="+mn-lt"/>
                          <a:ea typeface="Times New Roman" panose="02020603050405020304" pitchFamily="18" charset="0"/>
                          <a:cs typeface="Times New Roman" panose="02020603050405020304" pitchFamily="18" charset="0"/>
                        </a:rPr>
                        <a:t> Blakey’s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2"/>
                        </a:rPr>
                        <a:t>Trusted Executive</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dirty="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5815163"/>
                  </a:ext>
                </a:extLst>
              </a:tr>
              <a:tr h="619191">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COMMON PURPOSE: </a:t>
                      </a:r>
                      <a:r>
                        <a:rPr lang="en-GB" sz="1400" kern="1200">
                          <a:solidFill>
                            <a:srgbClr val="0070C0"/>
                          </a:solidFill>
                          <a:effectLst/>
                          <a:latin typeface="+mn-lt"/>
                          <a:ea typeface="Times New Roman" panose="02020603050405020304" pitchFamily="18" charset="0"/>
                          <a:cs typeface="Times New Roman" panose="02020603050405020304" pitchFamily="18" charset="0"/>
                        </a:rPr>
                        <a:t> </a:t>
                      </a:r>
                      <a:r>
                        <a:rPr lang="en-GB" sz="1400" kern="1200">
                          <a:solidFill>
                            <a:srgbClr val="000000"/>
                          </a:solidFill>
                          <a:effectLst/>
                          <a:latin typeface="+mn-lt"/>
                          <a:ea typeface="Times New Roman" panose="02020603050405020304" pitchFamily="18" charset="0"/>
                          <a:cs typeface="Times New Roman" panose="02020603050405020304" pitchFamily="18" charset="0"/>
                        </a:rPr>
                        <a:t>Team members understand the purpose and ‘why’ of the team/business. It is important to understand where the team is headed and the purpose for being together.  Are the team aligned to this purpose (as a group and as individuals).</a:t>
                      </a:r>
                    </a:p>
                    <a:p>
                      <a:pPr algn="l">
                        <a:lnSpc>
                          <a:spcPct val="107000"/>
                        </a:lnSpc>
                      </a:pPr>
                      <a:r>
                        <a:rPr lang="en-GB" sz="1400" b="1" kern="1200">
                          <a:solidFill>
                            <a:srgbClr val="000000"/>
                          </a:solidFill>
                          <a:effectLst/>
                          <a:latin typeface="+mn-lt"/>
                          <a:ea typeface="Times New Roman" panose="02020603050405020304" pitchFamily="18" charset="0"/>
                          <a:cs typeface="Times New Roman" panose="02020603050405020304" pitchFamily="18" charset="0"/>
                        </a:rPr>
                        <a:t>Source: </a:t>
                      </a:r>
                      <a:r>
                        <a:rPr lang="en-GB" sz="1400" kern="1200">
                          <a:solidFill>
                            <a:srgbClr val="000000"/>
                          </a:solidFill>
                          <a:effectLst/>
                          <a:latin typeface="+mn-lt"/>
                          <a:ea typeface="Times New Roman" panose="02020603050405020304" pitchFamily="18" charset="0"/>
                          <a:cs typeface="Times New Roman" panose="02020603050405020304" pitchFamily="18" charset="0"/>
                        </a:rPr>
                        <a:t>Sinek’s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3" action="ppaction://hlinkfile"/>
                        </a:rPr>
                        <a:t>‘Why?</a:t>
                      </a:r>
                      <a:r>
                        <a:rPr lang="en-GB" sz="1400" kern="1200">
                          <a:solidFill>
                            <a:srgbClr val="000000"/>
                          </a:solidFill>
                          <a:effectLst/>
                          <a:latin typeface="+mn-lt"/>
                          <a:ea typeface="Times New Roman" panose="02020603050405020304" pitchFamily="18" charset="0"/>
                          <a:cs typeface="Times New Roman" panose="02020603050405020304" pitchFamily="18" charset="0"/>
                        </a:rPr>
                        <a:t>’</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dirty="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4889347"/>
                  </a:ext>
                </a:extLst>
              </a:tr>
              <a:tr h="1038989">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MANAGED CONFLICT: </a:t>
                      </a:r>
                      <a:r>
                        <a:rPr lang="en-GB" sz="1400" kern="1200">
                          <a:solidFill>
                            <a:srgbClr val="000000"/>
                          </a:solidFill>
                          <a:effectLst/>
                          <a:latin typeface="+mn-lt"/>
                          <a:ea typeface="Times New Roman" panose="02020603050405020304" pitchFamily="18" charset="0"/>
                          <a:cs typeface="Times New Roman" panose="02020603050405020304" pitchFamily="18" charset="0"/>
                        </a:rPr>
                        <a:t>This is essential to a team’s growth. Benefits are: a. the team will have to find ways to communicate differences/seek shared outcomes, b. the team will be forced to look at all points of view, c. improves creativity as they look beyond current assumptions, d. the quality of decisions will improve because through disagreement the team will look for solutions that meet everyone’s objectives. </a:t>
                      </a:r>
                      <a:r>
                        <a:rPr lang="en-GB" sz="1400" b="1" kern="1200">
                          <a:solidFill>
                            <a:srgbClr val="000000"/>
                          </a:solidFill>
                          <a:effectLst/>
                          <a:latin typeface="+mn-lt"/>
                          <a:ea typeface="Times New Roman" panose="02020603050405020304" pitchFamily="18" charset="0"/>
                          <a:cs typeface="Times New Roman" panose="02020603050405020304" pitchFamily="18" charset="0"/>
                        </a:rPr>
                        <a:t>Source: </a:t>
                      </a:r>
                      <a:r>
                        <a:rPr lang="en-GB" sz="1400" kern="1200">
                          <a:solidFill>
                            <a:srgbClr val="000000"/>
                          </a:solidFill>
                          <a:effectLst/>
                          <a:latin typeface="+mn-lt"/>
                          <a:ea typeface="Times New Roman" panose="02020603050405020304" pitchFamily="18" charset="0"/>
                          <a:cs typeface="Times New Roman" panose="02020603050405020304" pitchFamily="18" charset="0"/>
                        </a:rPr>
                        <a:t> Lencioni’s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4"/>
                        </a:rPr>
                        <a:t>5</a:t>
                      </a:r>
                      <a:r>
                        <a:rPr lang="en-GB" sz="1400" u="sng">
                          <a:solidFill>
                            <a:srgbClr val="0563C1"/>
                          </a:solidFill>
                          <a:effectLst/>
                          <a:latin typeface="+mn-lt"/>
                          <a:ea typeface="Calibri" panose="020F0502020204030204" pitchFamily="34" charset="0"/>
                          <a:cs typeface="Times New Roman" panose="02020603050405020304" pitchFamily="18" charset="0"/>
                          <a:hlinkClick r:id="rId4"/>
                        </a:rPr>
                        <a:t> D</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4"/>
                        </a:rPr>
                        <a:t>ysfunctions of Team</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dirty="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0510694"/>
                  </a:ext>
                </a:extLst>
              </a:tr>
              <a:tr h="619191">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ACCEPTED LEADERSHIP: </a:t>
                      </a:r>
                      <a:r>
                        <a:rPr lang="en-GB" sz="1400" kern="1200">
                          <a:solidFill>
                            <a:srgbClr val="000000"/>
                          </a:solidFill>
                          <a:effectLst/>
                          <a:latin typeface="+mn-lt"/>
                          <a:ea typeface="Times New Roman" panose="02020603050405020304" pitchFamily="18" charset="0"/>
                          <a:cs typeface="Times New Roman" panose="02020603050405020304" pitchFamily="18" charset="0"/>
                        </a:rPr>
                        <a:t>Followers need to rate and respect the Leadership of the business. Is there ‘discretionary effort’ (going the extra mile) by teams and individuals?</a:t>
                      </a:r>
                      <a:r>
                        <a:rPr lang="en-GB" sz="1400" b="1" kern="1200">
                          <a:solidFill>
                            <a:srgbClr val="000000"/>
                          </a:solidFill>
                          <a:effectLst/>
                          <a:latin typeface="+mn-lt"/>
                          <a:ea typeface="Times New Roman" panose="02020603050405020304" pitchFamily="18" charset="0"/>
                          <a:cs typeface="Times New Roman" panose="02020603050405020304" pitchFamily="18" charset="0"/>
                        </a:rPr>
                        <a:t>  Source: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5"/>
                        </a:rPr>
                        <a:t>Maxwell’s 5 levels of Leadership</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7979582"/>
                  </a:ext>
                </a:extLst>
              </a:tr>
              <a:tr h="619191">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PROACTIVE NOT REACTIVE: </a:t>
                      </a:r>
                      <a:r>
                        <a:rPr lang="en-GB" sz="1400" kern="1200">
                          <a:solidFill>
                            <a:srgbClr val="000000"/>
                          </a:solidFill>
                          <a:effectLst/>
                          <a:latin typeface="+mn-lt"/>
                          <a:ea typeface="Times New Roman" panose="02020603050405020304" pitchFamily="18" charset="0"/>
                          <a:cs typeface="Times New Roman" panose="02020603050405020304" pitchFamily="18" charset="0"/>
                        </a:rPr>
                        <a:t>The team spends a good % of it’s time ‘in the crow’s nest looking at direction </a:t>
                      </a:r>
                    </a:p>
                    <a:p>
                      <a:pPr algn="l">
                        <a:lnSpc>
                          <a:spcPct val="107000"/>
                        </a:lnSpc>
                      </a:pPr>
                      <a:r>
                        <a:rPr lang="en-GB" sz="1400" kern="1200">
                          <a:solidFill>
                            <a:srgbClr val="000000"/>
                          </a:solidFill>
                          <a:effectLst/>
                          <a:latin typeface="+mn-lt"/>
                          <a:ea typeface="Times New Roman" panose="02020603050405020304" pitchFamily="18" charset="0"/>
                          <a:cs typeface="Times New Roman" panose="02020603050405020304" pitchFamily="18" charset="0"/>
                        </a:rPr>
                        <a:t>rather than getting caught up in the daily detail. </a:t>
                      </a:r>
                      <a:r>
                        <a:rPr lang="en-GB" sz="1400" b="1" kern="1200">
                          <a:solidFill>
                            <a:srgbClr val="000000"/>
                          </a:solidFill>
                          <a:effectLst/>
                          <a:latin typeface="+mn-lt"/>
                          <a:ea typeface="Times New Roman" panose="02020603050405020304" pitchFamily="18" charset="0"/>
                          <a:cs typeface="Times New Roman" panose="02020603050405020304" pitchFamily="18" charset="0"/>
                        </a:rPr>
                        <a:t> Source: </a:t>
                      </a:r>
                      <a:r>
                        <a:rPr lang="en-GB" sz="1400" kern="1200">
                          <a:solidFill>
                            <a:srgbClr val="000000"/>
                          </a:solidFill>
                          <a:effectLst/>
                          <a:latin typeface="+mn-lt"/>
                          <a:ea typeface="Times New Roman" panose="02020603050405020304" pitchFamily="18" charset="0"/>
                          <a:cs typeface="Times New Roman" panose="02020603050405020304" pitchFamily="18" charset="0"/>
                        </a:rPr>
                        <a:t>Covey’s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6"/>
                        </a:rPr>
                        <a:t>Be Proactive</a:t>
                      </a:r>
                      <a:r>
                        <a:rPr lang="en-GB" sz="1400" kern="1200">
                          <a:solidFill>
                            <a:srgbClr val="000000"/>
                          </a:solidFill>
                          <a:effectLst/>
                          <a:latin typeface="+mn-lt"/>
                          <a:ea typeface="Times New Roman" panose="02020603050405020304" pitchFamily="18" charset="0"/>
                          <a:cs typeface="Times New Roman" panose="02020603050405020304" pitchFamily="18" charset="0"/>
                        </a:rPr>
                        <a:t>’ &amp;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7"/>
                        </a:rPr>
                        <a:t>Start with the end in mind’</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7773226"/>
                  </a:ext>
                </a:extLst>
              </a:tr>
              <a:tr h="619191">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LEARNING &amp; REFLECTION: </a:t>
                      </a:r>
                      <a:r>
                        <a:rPr lang="en-GB" sz="1400" kern="1200">
                          <a:solidFill>
                            <a:srgbClr val="0070C0"/>
                          </a:solidFill>
                          <a:effectLst/>
                          <a:latin typeface="+mn-lt"/>
                          <a:ea typeface="Times New Roman" panose="02020603050405020304" pitchFamily="18" charset="0"/>
                          <a:cs typeface="Times New Roman" panose="02020603050405020304" pitchFamily="18" charset="0"/>
                        </a:rPr>
                        <a:t> </a:t>
                      </a:r>
                      <a:r>
                        <a:rPr lang="en-GB" sz="1400" kern="1200">
                          <a:solidFill>
                            <a:srgbClr val="000000"/>
                          </a:solidFill>
                          <a:effectLst/>
                          <a:latin typeface="+mn-lt"/>
                          <a:ea typeface="Times New Roman" panose="02020603050405020304" pitchFamily="18" charset="0"/>
                          <a:cs typeface="Times New Roman" panose="02020603050405020304" pitchFamily="18" charset="0"/>
                        </a:rPr>
                        <a:t>The team learns from its successes and failures. There is a culture that learns from all that the </a:t>
                      </a:r>
                    </a:p>
                    <a:p>
                      <a:pPr algn="l">
                        <a:lnSpc>
                          <a:spcPct val="107000"/>
                        </a:lnSpc>
                      </a:pPr>
                      <a:r>
                        <a:rPr lang="en-GB" sz="1400" kern="1200">
                          <a:solidFill>
                            <a:srgbClr val="000000"/>
                          </a:solidFill>
                          <a:effectLst/>
                          <a:latin typeface="+mn-lt"/>
                          <a:ea typeface="Times New Roman" panose="02020603050405020304" pitchFamily="18" charset="0"/>
                          <a:cs typeface="Times New Roman" panose="02020603050405020304" pitchFamily="18" charset="0"/>
                        </a:rPr>
                        <a:t>team does and it is an embedded approach at both personal and team levels. </a:t>
                      </a:r>
                    </a:p>
                    <a:p>
                      <a:pPr algn="l">
                        <a:lnSpc>
                          <a:spcPct val="107000"/>
                        </a:lnSpc>
                      </a:pPr>
                      <a:r>
                        <a:rPr lang="en-GB" sz="1400" b="1" kern="1200">
                          <a:solidFill>
                            <a:srgbClr val="000000"/>
                          </a:solidFill>
                          <a:effectLst/>
                          <a:latin typeface="+mn-lt"/>
                          <a:ea typeface="Times New Roman" panose="02020603050405020304" pitchFamily="18" charset="0"/>
                          <a:cs typeface="Times New Roman" panose="02020603050405020304" pitchFamily="18" charset="0"/>
                        </a:rPr>
                        <a:t>Source: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8"/>
                        </a:rPr>
                        <a:t>Ribeiro’s reflective team working</a:t>
                      </a:r>
                      <a:r>
                        <a:rPr lang="en-GB" sz="1400" kern="1200">
                          <a:solidFill>
                            <a:srgbClr val="000000"/>
                          </a:solidFill>
                          <a:effectLst/>
                          <a:latin typeface="+mn-lt"/>
                          <a:ea typeface="Times New Roman" panose="02020603050405020304" pitchFamily="18" charset="0"/>
                          <a:cs typeface="Times New Roman" panose="02020603050405020304" pitchFamily="18" charset="0"/>
                        </a:rPr>
                        <a:t> and Covey’s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9"/>
                        </a:rPr>
                        <a:t>Sharpen the saw’</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185770"/>
                  </a:ext>
                </a:extLst>
              </a:tr>
              <a:tr h="619191">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POSITIVE ATMOSPHERE: </a:t>
                      </a:r>
                      <a:r>
                        <a:rPr lang="en-GB" sz="1400" kern="1200">
                          <a:solidFill>
                            <a:srgbClr val="000000"/>
                          </a:solidFill>
                          <a:effectLst/>
                          <a:latin typeface="+mn-lt"/>
                          <a:ea typeface="Times New Roman" panose="02020603050405020304" pitchFamily="18" charset="0"/>
                          <a:cs typeface="Times New Roman" panose="02020603050405020304" pitchFamily="18" charset="0"/>
                        </a:rPr>
                        <a:t>An effective team has an open climate where members are comfortable with each other and aren’t </a:t>
                      </a:r>
                    </a:p>
                    <a:p>
                      <a:pPr algn="l">
                        <a:lnSpc>
                          <a:spcPct val="107000"/>
                        </a:lnSpc>
                      </a:pPr>
                      <a:r>
                        <a:rPr lang="en-GB" sz="1400" kern="1200">
                          <a:solidFill>
                            <a:srgbClr val="000000"/>
                          </a:solidFill>
                          <a:effectLst/>
                          <a:latin typeface="+mn-lt"/>
                          <a:ea typeface="Times New Roman" panose="02020603050405020304" pitchFamily="18" charset="0"/>
                          <a:cs typeface="Times New Roman" panose="02020603050405020304" pitchFamily="18" charset="0"/>
                        </a:rPr>
                        <a:t>afraid to take risks. Trust is a key element is creating this atmosphere. Honesty, accessibility, acceptance, and dependability are key. </a:t>
                      </a:r>
                    </a:p>
                    <a:p>
                      <a:pPr algn="l">
                        <a:lnSpc>
                          <a:spcPct val="107000"/>
                        </a:lnSpc>
                      </a:pPr>
                      <a:r>
                        <a:rPr lang="en-GB" sz="1400" b="1" kern="1200">
                          <a:solidFill>
                            <a:srgbClr val="000000"/>
                          </a:solidFill>
                          <a:effectLst/>
                          <a:latin typeface="+mn-lt"/>
                          <a:ea typeface="Times New Roman" panose="02020603050405020304" pitchFamily="18" charset="0"/>
                          <a:cs typeface="Times New Roman" panose="02020603050405020304" pitchFamily="18" charset="0"/>
                        </a:rPr>
                        <a:t>Source: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10"/>
                        </a:rPr>
                        <a:t>Ulloa’s Attitude and effective teamworking</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032068"/>
                  </a:ext>
                </a:extLst>
              </a:tr>
              <a:tr h="409292">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CLEAR GOALS</a:t>
                      </a:r>
                      <a:r>
                        <a:rPr lang="en-GB" sz="1400" kern="1200">
                          <a:solidFill>
                            <a:srgbClr val="0070C0"/>
                          </a:solidFill>
                          <a:effectLst/>
                          <a:latin typeface="+mn-lt"/>
                          <a:ea typeface="Times New Roman" panose="02020603050405020304" pitchFamily="18" charset="0"/>
                          <a:cs typeface="Times New Roman" panose="02020603050405020304" pitchFamily="18" charset="0"/>
                        </a:rPr>
                        <a:t>: </a:t>
                      </a:r>
                      <a:r>
                        <a:rPr lang="en-GB" sz="1400" kern="1200">
                          <a:solidFill>
                            <a:srgbClr val="000000"/>
                          </a:solidFill>
                          <a:effectLst/>
                          <a:latin typeface="+mn-lt"/>
                          <a:ea typeface="Times New Roman" panose="02020603050405020304" pitchFamily="18" charset="0"/>
                          <a:cs typeface="Times New Roman" panose="02020603050405020304" pitchFamily="18" charset="0"/>
                        </a:rPr>
                        <a:t>Team members who were involved in establishing the goals will work to achieve them. They understand the translation of strategy to their personal plans </a:t>
                      </a:r>
                      <a:r>
                        <a:rPr lang="en-GB" sz="1400" b="1" kern="1200">
                          <a:solidFill>
                            <a:srgbClr val="000000"/>
                          </a:solidFill>
                          <a:effectLst/>
                          <a:latin typeface="+mn-lt"/>
                          <a:ea typeface="Times New Roman" panose="02020603050405020304" pitchFamily="18" charset="0"/>
                          <a:cs typeface="Times New Roman" panose="02020603050405020304" pitchFamily="18" charset="0"/>
                        </a:rPr>
                        <a:t> Source: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11"/>
                        </a:rPr>
                        <a:t>Wickman’s 90 day rocks</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142441"/>
                  </a:ext>
                </a:extLst>
              </a:tr>
              <a:tr h="829090">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EXCELLENT COMMUNICATION: </a:t>
                      </a:r>
                      <a:r>
                        <a:rPr lang="en-GB" sz="1400" kern="1200">
                          <a:solidFill>
                            <a:srgbClr val="000000"/>
                          </a:solidFill>
                          <a:effectLst/>
                          <a:latin typeface="+mn-lt"/>
                          <a:ea typeface="Times New Roman" panose="02020603050405020304" pitchFamily="18" charset="0"/>
                          <a:cs typeface="Times New Roman" panose="02020603050405020304" pitchFamily="18" charset="0"/>
                        </a:rPr>
                        <a:t>Open and clear communication will keep a team informed and focused. Communication “breakdowns” can often be attributed to poor listening skills. It’s important to focus on hearing the message before forming our own conclusions about the message. </a:t>
                      </a:r>
                      <a:r>
                        <a:rPr lang="en-GB" sz="1400" b="1" kern="1200">
                          <a:solidFill>
                            <a:srgbClr val="000000"/>
                          </a:solidFill>
                          <a:effectLst/>
                          <a:latin typeface="+mn-lt"/>
                          <a:ea typeface="Times New Roman" panose="02020603050405020304" pitchFamily="18" charset="0"/>
                          <a:cs typeface="Times New Roman" panose="02020603050405020304" pitchFamily="18" charset="0"/>
                        </a:rPr>
                        <a:t>Source: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12"/>
                        </a:rPr>
                        <a:t>Covey’s Seek first to understand</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828893"/>
                  </a:ext>
                </a:extLst>
              </a:tr>
              <a:tr h="619191">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DEFINED ROLES: </a:t>
                      </a:r>
                      <a:r>
                        <a:rPr lang="en-GB" sz="1400" kern="1200">
                          <a:solidFill>
                            <a:srgbClr val="000000"/>
                          </a:solidFill>
                          <a:effectLst/>
                          <a:latin typeface="+mn-lt"/>
                          <a:ea typeface="Times New Roman" panose="02020603050405020304" pitchFamily="18" charset="0"/>
                          <a:cs typeface="Times New Roman" panose="02020603050405020304" pitchFamily="18" charset="0"/>
                        </a:rPr>
                        <a:t>It’s important for group members to understand their job function and for leaders to tap into the skills and talents of group members. Interdependence and cooperation are key here. </a:t>
                      </a:r>
                      <a:r>
                        <a:rPr lang="en-GB" sz="1400" b="1" kern="1200">
                          <a:solidFill>
                            <a:srgbClr val="000000"/>
                          </a:solidFill>
                          <a:effectLst/>
                          <a:latin typeface="+mn-lt"/>
                          <a:ea typeface="Times New Roman" panose="02020603050405020304" pitchFamily="18" charset="0"/>
                          <a:cs typeface="Times New Roman" panose="02020603050405020304" pitchFamily="18" charset="0"/>
                        </a:rPr>
                        <a:t>Source: </a:t>
                      </a:r>
                      <a:r>
                        <a:rPr lang="en-GB" sz="1400" kern="1200">
                          <a:solidFill>
                            <a:srgbClr val="000000"/>
                          </a:solidFill>
                          <a:effectLst/>
                          <a:latin typeface="+mn-lt"/>
                          <a:ea typeface="Times New Roman" panose="02020603050405020304" pitchFamily="18" charset="0"/>
                          <a:cs typeface="Times New Roman" panose="02020603050405020304" pitchFamily="18" charset="0"/>
                        </a:rPr>
                        <a:t>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13"/>
                        </a:rPr>
                        <a:t>Triaxia’s HPT model</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0725786"/>
                  </a:ext>
                </a:extLst>
              </a:tr>
              <a:tr h="727730">
                <a:tc>
                  <a:txBody>
                    <a:bodyPr/>
                    <a:lstStyle/>
                    <a:p>
                      <a:pPr algn="l">
                        <a:lnSpc>
                          <a:spcPct val="107000"/>
                        </a:lnSpc>
                      </a:pPr>
                      <a:r>
                        <a:rPr lang="en-GB" sz="1400" b="1" kern="1200">
                          <a:solidFill>
                            <a:srgbClr val="0070C0"/>
                          </a:solidFill>
                          <a:effectLst/>
                          <a:latin typeface="+mn-lt"/>
                          <a:ea typeface="Times New Roman" panose="02020603050405020304" pitchFamily="18" charset="0"/>
                          <a:cs typeface="Times New Roman" panose="02020603050405020304" pitchFamily="18" charset="0"/>
                        </a:rPr>
                        <a:t>CONSENSUS FOCUSED: </a:t>
                      </a:r>
                      <a:r>
                        <a:rPr lang="en-GB" sz="1400" kern="1200">
                          <a:solidFill>
                            <a:srgbClr val="000000"/>
                          </a:solidFill>
                          <a:effectLst/>
                          <a:latin typeface="+mn-lt"/>
                          <a:ea typeface="Times New Roman" panose="02020603050405020304" pitchFamily="18" charset="0"/>
                          <a:cs typeface="Times New Roman" panose="02020603050405020304" pitchFamily="18" charset="0"/>
                        </a:rPr>
                        <a:t>Consensus is considered one of the best methods to use, however team members should select a </a:t>
                      </a:r>
                    </a:p>
                    <a:p>
                      <a:pPr algn="l">
                        <a:lnSpc>
                          <a:spcPct val="107000"/>
                        </a:lnSpc>
                      </a:pPr>
                      <a:r>
                        <a:rPr lang="en-GB" sz="1400" kern="1200">
                          <a:solidFill>
                            <a:srgbClr val="000000"/>
                          </a:solidFill>
                          <a:effectLst/>
                          <a:latin typeface="+mn-lt"/>
                          <a:ea typeface="Times New Roman" panose="02020603050405020304" pitchFamily="18" charset="0"/>
                          <a:cs typeface="Times New Roman" panose="02020603050405020304" pitchFamily="18" charset="0"/>
                        </a:rPr>
                        <a:t>method that works best for them by weighing each</a:t>
                      </a:r>
                      <a:r>
                        <a:rPr lang="en-GB" sz="1400" kern="1200" baseline="0">
                          <a:solidFill>
                            <a:srgbClr val="000000"/>
                          </a:solidFill>
                          <a:effectLst/>
                          <a:latin typeface="+mn-lt"/>
                          <a:ea typeface="Times New Roman" panose="02020603050405020304" pitchFamily="18" charset="0"/>
                          <a:cs typeface="Times New Roman" panose="02020603050405020304" pitchFamily="18" charset="0"/>
                        </a:rPr>
                        <a:t> method’s </a:t>
                      </a:r>
                      <a:r>
                        <a:rPr lang="en-GB" sz="1400" kern="1200">
                          <a:solidFill>
                            <a:srgbClr val="000000"/>
                          </a:solidFill>
                          <a:effectLst/>
                          <a:latin typeface="+mn-lt"/>
                          <a:ea typeface="Times New Roman" panose="02020603050405020304" pitchFamily="18" charset="0"/>
                          <a:cs typeface="Times New Roman" panose="02020603050405020304" pitchFamily="18" charset="0"/>
                        </a:rPr>
                        <a:t>advantages and disadvantages. Team members want to work </a:t>
                      </a:r>
                    </a:p>
                    <a:p>
                      <a:pPr algn="l">
                        <a:lnSpc>
                          <a:spcPct val="107000"/>
                        </a:lnSpc>
                      </a:pPr>
                      <a:r>
                        <a:rPr lang="en-GB" sz="1400" kern="1200">
                          <a:solidFill>
                            <a:srgbClr val="000000"/>
                          </a:solidFill>
                          <a:effectLst/>
                          <a:latin typeface="+mn-lt"/>
                          <a:ea typeface="Times New Roman" panose="02020603050405020304" pitchFamily="18" charset="0"/>
                          <a:cs typeface="Times New Roman" panose="02020603050405020304" pitchFamily="18" charset="0"/>
                        </a:rPr>
                        <a:t>together for the good of the team and understand that combining the skills of numerous people will produce something that</a:t>
                      </a:r>
                    </a:p>
                    <a:p>
                      <a:pPr algn="l">
                        <a:lnSpc>
                          <a:spcPct val="107000"/>
                        </a:lnSpc>
                      </a:pPr>
                      <a:r>
                        <a:rPr lang="en-GB" sz="1400" kern="1200">
                          <a:solidFill>
                            <a:srgbClr val="000000"/>
                          </a:solidFill>
                          <a:effectLst/>
                          <a:latin typeface="+mn-lt"/>
                          <a:ea typeface="Times New Roman" panose="02020603050405020304" pitchFamily="18" charset="0"/>
                          <a:cs typeface="Times New Roman" panose="02020603050405020304" pitchFamily="18" charset="0"/>
                        </a:rPr>
                        <a:t> could not be created alone. The strength of each team member is being utilised. Feedback is given/received constructively. </a:t>
                      </a:r>
                    </a:p>
                    <a:p>
                      <a:pPr algn="l">
                        <a:lnSpc>
                          <a:spcPct val="107000"/>
                        </a:lnSpc>
                      </a:pPr>
                      <a:r>
                        <a:rPr lang="en-GB" sz="1400" b="1" kern="1200">
                          <a:solidFill>
                            <a:srgbClr val="000000"/>
                          </a:solidFill>
                          <a:effectLst/>
                          <a:latin typeface="+mn-lt"/>
                          <a:ea typeface="Times New Roman" panose="02020603050405020304" pitchFamily="18" charset="0"/>
                          <a:cs typeface="Times New Roman" panose="02020603050405020304" pitchFamily="18" charset="0"/>
                        </a:rPr>
                        <a:t>Source:</a:t>
                      </a:r>
                      <a:r>
                        <a:rPr lang="en-GB" sz="1400" kern="1200">
                          <a:solidFill>
                            <a:srgbClr val="000000"/>
                          </a:solidFill>
                          <a:effectLst/>
                          <a:latin typeface="+mn-lt"/>
                          <a:ea typeface="Times New Roman" panose="02020603050405020304" pitchFamily="18" charset="0"/>
                          <a:cs typeface="Times New Roman" panose="02020603050405020304" pitchFamily="18" charset="0"/>
                        </a:rPr>
                        <a:t>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14"/>
                        </a:rPr>
                        <a:t>HBR’s analysis of collaboration</a:t>
                      </a:r>
                      <a:r>
                        <a:rPr lang="en-GB" sz="1400" u="sng" kern="1200">
                          <a:solidFill>
                            <a:srgbClr val="0563C1"/>
                          </a:solidFill>
                          <a:effectLst/>
                          <a:latin typeface="+mn-lt"/>
                          <a:ea typeface="Times New Roman" panose="02020603050405020304" pitchFamily="18" charset="0"/>
                          <a:cs typeface="Times New Roman" panose="02020603050405020304" pitchFamily="18" charset="0"/>
                        </a:rPr>
                        <a:t> </a:t>
                      </a:r>
                      <a:r>
                        <a:rPr lang="en-GB" sz="1400" u="sng">
                          <a:solidFill>
                            <a:srgbClr val="0563C1"/>
                          </a:solidFill>
                          <a:effectLst/>
                          <a:latin typeface="+mn-lt"/>
                          <a:ea typeface="Calibri" panose="020F0502020204030204" pitchFamily="34" charset="0"/>
                          <a:cs typeface="Times New Roman" panose="02020603050405020304" pitchFamily="18" charset="0"/>
                        </a:rPr>
                        <a:t>&amp; </a:t>
                      </a:r>
                      <a:r>
                        <a:rPr lang="en-GB" sz="1400" u="sng" kern="1200">
                          <a:solidFill>
                            <a:srgbClr val="0563C1"/>
                          </a:solidFill>
                          <a:effectLst/>
                          <a:latin typeface="+mn-lt"/>
                          <a:ea typeface="Times New Roman" panose="02020603050405020304" pitchFamily="18" charset="0"/>
                          <a:cs typeface="Times New Roman" panose="02020603050405020304" pitchFamily="18" charset="0"/>
                          <a:hlinkClick r:id="rId15"/>
                        </a:rPr>
                        <a:t>Covey’s ‘Win Win</a:t>
                      </a:r>
                      <a:r>
                        <a:rPr lang="en-GB" sz="1400" kern="1200">
                          <a:solidFill>
                            <a:srgbClr val="000000"/>
                          </a:solidFill>
                          <a:effectLst/>
                          <a:latin typeface="+mn-lt"/>
                          <a:ea typeface="Times New Roman" panose="02020603050405020304" pitchFamily="18" charset="0"/>
                          <a:cs typeface="Times New Roman" panose="02020603050405020304" pitchFamily="18" charset="0"/>
                        </a:rPr>
                        <a:t>’.  </a:t>
                      </a:r>
                      <a:endParaRPr lang="en-GB" sz="120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9563277"/>
                  </a:ext>
                </a:extLst>
              </a:tr>
              <a:tr h="587014">
                <a:tc>
                  <a:txBody>
                    <a:bodyPr/>
                    <a:lstStyle/>
                    <a:p>
                      <a:pPr algn="l">
                        <a:lnSpc>
                          <a:spcPct val="107000"/>
                        </a:lnSpc>
                      </a:pPr>
                      <a:r>
                        <a:rPr lang="en-GB" sz="1400" b="1" kern="1200" dirty="0">
                          <a:solidFill>
                            <a:srgbClr val="0070C0"/>
                          </a:solidFill>
                          <a:effectLst/>
                          <a:latin typeface="+mn-lt"/>
                          <a:ea typeface="Times New Roman" panose="02020603050405020304" pitchFamily="18" charset="0"/>
                          <a:cs typeface="Times New Roman" panose="02020603050405020304" pitchFamily="18" charset="0"/>
                        </a:rPr>
                        <a:t>BALANCED PARTICIPATION: </a:t>
                      </a:r>
                      <a:r>
                        <a:rPr lang="en-GB" sz="1400" kern="1200" dirty="0">
                          <a:solidFill>
                            <a:srgbClr val="000000"/>
                          </a:solidFill>
                          <a:effectLst/>
                          <a:latin typeface="+mn-lt"/>
                          <a:ea typeface="Times New Roman" panose="02020603050405020304" pitchFamily="18" charset="0"/>
                          <a:cs typeface="Times New Roman" panose="02020603050405020304" pitchFamily="18" charset="0"/>
                        </a:rPr>
                        <a:t>Team members contribute when appropriate, and member’s opinions are valued and sought. It is important when leaders define what type of participation they expect from members. Team members are valued for their unique skills and talents. A diversity of thinking, idea generating, problem solving and experiences help to create an effective team. </a:t>
                      </a:r>
                      <a:r>
                        <a:rPr lang="en-GB" sz="1400" b="1" kern="1200" dirty="0">
                          <a:solidFill>
                            <a:srgbClr val="000000"/>
                          </a:solidFill>
                          <a:effectLst/>
                          <a:latin typeface="+mn-lt"/>
                          <a:ea typeface="Times New Roman" panose="02020603050405020304" pitchFamily="18" charset="0"/>
                          <a:cs typeface="Times New Roman" panose="02020603050405020304" pitchFamily="18" charset="0"/>
                        </a:rPr>
                        <a:t>S</a:t>
                      </a:r>
                      <a:r>
                        <a:rPr lang="en-GB" sz="1400" b="1" dirty="0">
                          <a:solidFill>
                            <a:srgbClr val="000000"/>
                          </a:solidFill>
                          <a:effectLst/>
                          <a:latin typeface="+mn-lt"/>
                          <a:ea typeface="Calibri" panose="020F0502020204030204" pitchFamily="34" charset="0"/>
                          <a:cs typeface="Times New Roman" panose="02020603050405020304" pitchFamily="18" charset="0"/>
                        </a:rPr>
                        <a:t>ource: </a:t>
                      </a:r>
                      <a:r>
                        <a:rPr lang="en-GB" sz="1400" u="sng" dirty="0">
                          <a:solidFill>
                            <a:srgbClr val="0563C1"/>
                          </a:solidFill>
                          <a:effectLst/>
                          <a:latin typeface="+mn-lt"/>
                          <a:ea typeface="Calibri" panose="020F0502020204030204" pitchFamily="34" charset="0"/>
                          <a:cs typeface="Times New Roman" panose="02020603050405020304" pitchFamily="18" charset="0"/>
                          <a:hlinkClick r:id="rId16"/>
                        </a:rPr>
                        <a:t>Covey’s </a:t>
                      </a:r>
                      <a:r>
                        <a:rPr lang="en-GB" sz="1400" u="sng" kern="1200" dirty="0">
                          <a:solidFill>
                            <a:srgbClr val="0563C1"/>
                          </a:solidFill>
                          <a:effectLst/>
                          <a:latin typeface="+mn-lt"/>
                          <a:ea typeface="Times New Roman" panose="02020603050405020304" pitchFamily="18" charset="0"/>
                          <a:cs typeface="Times New Roman" panose="02020603050405020304" pitchFamily="18" charset="0"/>
                          <a:hlinkClick r:id="rId16"/>
                        </a:rPr>
                        <a:t>S</a:t>
                      </a:r>
                      <a:r>
                        <a:rPr lang="en-GB" sz="1400" u="sng" dirty="0">
                          <a:solidFill>
                            <a:srgbClr val="0563C1"/>
                          </a:solidFill>
                          <a:effectLst/>
                          <a:latin typeface="+mn-lt"/>
                          <a:ea typeface="Calibri" panose="020F0502020204030204" pitchFamily="34" charset="0"/>
                          <a:cs typeface="Times New Roman" panose="02020603050405020304" pitchFamily="18" charset="0"/>
                          <a:hlinkClick r:id="rId16"/>
                        </a:rPr>
                        <a:t>ynergize</a:t>
                      </a:r>
                      <a:endParaRPr lang="en-GB" sz="1200" dirty="0">
                        <a:effectLst/>
                        <a:latin typeface="+mn-lt"/>
                        <a:ea typeface="Calibri" panose="020F0502020204030204" pitchFamily="34" charset="0"/>
                        <a:cs typeface="Times New Roman" panose="02020603050405020304" pitchFamily="18" charset="0"/>
                      </a:endParaRPr>
                    </a:p>
                  </a:txBody>
                  <a:tcPr marL="34611" marR="34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endParaRPr lang="en-GB" sz="1100">
                        <a:effectLst/>
                        <a:latin typeface="+mn-lt"/>
                        <a:ea typeface="Calibri" panose="020F0502020204030204" pitchFamily="34" charset="0"/>
                        <a:cs typeface="Times New Roman" panose="02020603050405020304" pitchFamily="18" charset="0"/>
                      </a:endParaRP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GB" sz="1100" dirty="0">
                          <a:effectLst/>
                          <a:latin typeface="+mn-lt"/>
                          <a:ea typeface="Calibri" panose="020F0502020204030204" pitchFamily="34" charset="0"/>
                          <a:cs typeface="Times New Roman" panose="02020603050405020304" pitchFamily="18" charset="0"/>
                        </a:rPr>
                        <a:t> </a:t>
                      </a:r>
                    </a:p>
                  </a:txBody>
                  <a:tcPr marL="34611" marR="34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2930697"/>
                  </a:ext>
                </a:extLst>
              </a:tr>
            </a:tbl>
          </a:graphicData>
        </a:graphic>
      </p:graphicFrame>
      <p:grpSp>
        <p:nvGrpSpPr>
          <p:cNvPr id="20" name="Group 19"/>
          <p:cNvGrpSpPr/>
          <p:nvPr/>
        </p:nvGrpSpPr>
        <p:grpSpPr>
          <a:xfrm>
            <a:off x="9677400" y="1104900"/>
            <a:ext cx="1524000" cy="8538969"/>
            <a:chOff x="9677400" y="1104900"/>
            <a:chExt cx="1524000" cy="8538969"/>
          </a:xfrm>
        </p:grpSpPr>
        <p:pic>
          <p:nvPicPr>
            <p:cNvPr id="4" name="Picture 3"/>
            <p:cNvPicPr/>
            <p:nvPr/>
          </p:nvPicPr>
          <p:blipFill>
            <a:blip r:embed="rId17" cstate="print"/>
            <a:srcRect l="7547" t="7547" r="7547" b="7547"/>
            <a:stretch>
              <a:fillRect/>
            </a:stretch>
          </p:blipFill>
          <p:spPr bwMode="auto">
            <a:xfrm>
              <a:off x="10591800" y="1104900"/>
              <a:ext cx="609600" cy="609600"/>
            </a:xfrm>
            <a:prstGeom prst="rect">
              <a:avLst/>
            </a:prstGeom>
            <a:noFill/>
          </p:spPr>
        </p:pic>
        <p:pic>
          <p:nvPicPr>
            <p:cNvPr id="5" name="Picture 4"/>
            <p:cNvPicPr/>
            <p:nvPr/>
          </p:nvPicPr>
          <p:blipFill>
            <a:blip r:embed="rId18" cstate="print"/>
            <a:srcRect l="4167" t="4167" r="4167" b="4167"/>
            <a:stretch>
              <a:fillRect/>
            </a:stretch>
          </p:blipFill>
          <p:spPr bwMode="auto">
            <a:xfrm>
              <a:off x="10591800" y="1790700"/>
              <a:ext cx="609600" cy="609600"/>
            </a:xfrm>
            <a:prstGeom prst="rect">
              <a:avLst/>
            </a:prstGeom>
            <a:noFill/>
          </p:spPr>
        </p:pic>
        <p:pic>
          <p:nvPicPr>
            <p:cNvPr id="6" name="Picture 5"/>
            <p:cNvPicPr/>
            <p:nvPr/>
          </p:nvPicPr>
          <p:blipFill>
            <a:blip r:embed="rId19" cstate="print"/>
            <a:srcRect l="5597" t="5366" r="5394" b="5586"/>
            <a:stretch>
              <a:fillRect/>
            </a:stretch>
          </p:blipFill>
          <p:spPr bwMode="auto">
            <a:xfrm>
              <a:off x="10591800" y="2552700"/>
              <a:ext cx="609600" cy="609600"/>
            </a:xfrm>
            <a:prstGeom prst="rect">
              <a:avLst/>
            </a:prstGeom>
            <a:noFill/>
          </p:spPr>
        </p:pic>
        <p:pic>
          <p:nvPicPr>
            <p:cNvPr id="7" name="Picture 6"/>
            <p:cNvPicPr/>
            <p:nvPr/>
          </p:nvPicPr>
          <p:blipFill>
            <a:blip r:embed="rId20" cstate="print"/>
            <a:srcRect l="7233" t="7233" r="8379" b="8379"/>
            <a:stretch>
              <a:fillRect/>
            </a:stretch>
          </p:blipFill>
          <p:spPr bwMode="auto">
            <a:xfrm>
              <a:off x="10591800" y="3390900"/>
              <a:ext cx="609600" cy="609600"/>
            </a:xfrm>
            <a:prstGeom prst="rect">
              <a:avLst/>
            </a:prstGeom>
            <a:noFill/>
          </p:spPr>
        </p:pic>
        <p:pic>
          <p:nvPicPr>
            <p:cNvPr id="8" name="Picture 7"/>
            <p:cNvPicPr/>
            <p:nvPr/>
          </p:nvPicPr>
          <p:blipFill>
            <a:blip r:embed="rId21" cstate="print"/>
            <a:srcRect l="6552" t="6490" r="6490" b="6552"/>
            <a:stretch>
              <a:fillRect/>
            </a:stretch>
          </p:blipFill>
          <p:spPr bwMode="auto">
            <a:xfrm>
              <a:off x="9829800" y="4000025"/>
              <a:ext cx="533400" cy="533875"/>
            </a:xfrm>
            <a:prstGeom prst="rect">
              <a:avLst/>
            </a:prstGeom>
            <a:noFill/>
          </p:spPr>
        </p:pic>
        <p:pic>
          <p:nvPicPr>
            <p:cNvPr id="9" name="Picture 8"/>
            <p:cNvPicPr/>
            <p:nvPr/>
          </p:nvPicPr>
          <p:blipFill>
            <a:blip r:embed="rId22" cstate="print"/>
            <a:srcRect l="5293" t="7149" r="7149" b="5293"/>
            <a:stretch>
              <a:fillRect/>
            </a:stretch>
          </p:blipFill>
          <p:spPr bwMode="auto">
            <a:xfrm>
              <a:off x="10591800" y="4076700"/>
              <a:ext cx="609600" cy="609600"/>
            </a:xfrm>
            <a:prstGeom prst="rect">
              <a:avLst/>
            </a:prstGeom>
            <a:noFill/>
          </p:spPr>
        </p:pic>
        <p:pic>
          <p:nvPicPr>
            <p:cNvPr id="10" name="Picture 9"/>
            <p:cNvPicPr/>
            <p:nvPr/>
          </p:nvPicPr>
          <p:blipFill>
            <a:blip r:embed="rId23" cstate="print"/>
            <a:srcRect l="7381" t="7381" r="7381" b="7381"/>
            <a:stretch>
              <a:fillRect/>
            </a:stretch>
          </p:blipFill>
          <p:spPr bwMode="auto">
            <a:xfrm>
              <a:off x="9829800" y="4610100"/>
              <a:ext cx="546733" cy="546733"/>
            </a:xfrm>
            <a:prstGeom prst="rect">
              <a:avLst/>
            </a:prstGeom>
            <a:noFill/>
          </p:spPr>
        </p:pic>
        <p:pic>
          <p:nvPicPr>
            <p:cNvPr id="11" name="Picture 10"/>
            <p:cNvPicPr/>
            <p:nvPr/>
          </p:nvPicPr>
          <p:blipFill>
            <a:blip r:embed="rId24" cstate="print"/>
            <a:srcRect l="6939" t="6939" r="8163" b="8163"/>
            <a:stretch>
              <a:fillRect/>
            </a:stretch>
          </p:blipFill>
          <p:spPr bwMode="auto">
            <a:xfrm>
              <a:off x="10591800" y="4762500"/>
              <a:ext cx="533400" cy="533400"/>
            </a:xfrm>
            <a:prstGeom prst="rect">
              <a:avLst/>
            </a:prstGeom>
            <a:noFill/>
          </p:spPr>
        </p:pic>
        <p:pic>
          <p:nvPicPr>
            <p:cNvPr id="12" name="Picture 11"/>
            <p:cNvPicPr/>
            <p:nvPr/>
          </p:nvPicPr>
          <p:blipFill>
            <a:blip r:embed="rId25" cstate="print"/>
            <a:srcRect l="6258" t="6257" r="6257" b="6140"/>
            <a:stretch>
              <a:fillRect/>
            </a:stretch>
          </p:blipFill>
          <p:spPr bwMode="auto">
            <a:xfrm>
              <a:off x="10591800" y="5981700"/>
              <a:ext cx="532686" cy="533400"/>
            </a:xfrm>
            <a:prstGeom prst="rect">
              <a:avLst/>
            </a:prstGeom>
            <a:noFill/>
          </p:spPr>
        </p:pic>
        <p:pic>
          <p:nvPicPr>
            <p:cNvPr id="13" name="Picture 12"/>
            <p:cNvPicPr/>
            <p:nvPr/>
          </p:nvPicPr>
          <p:blipFill>
            <a:blip r:embed="rId26" cstate="print"/>
            <a:srcRect l="7240" t="7233" r="7694" b="5967"/>
            <a:stretch>
              <a:fillRect/>
            </a:stretch>
          </p:blipFill>
          <p:spPr bwMode="auto">
            <a:xfrm>
              <a:off x="10591800" y="6578330"/>
              <a:ext cx="609600" cy="622570"/>
            </a:xfrm>
            <a:prstGeom prst="rect">
              <a:avLst/>
            </a:prstGeom>
            <a:noFill/>
          </p:spPr>
        </p:pic>
        <p:pic>
          <p:nvPicPr>
            <p:cNvPr id="14" name="Picture 13"/>
            <p:cNvPicPr/>
            <p:nvPr/>
          </p:nvPicPr>
          <p:blipFill>
            <a:blip r:embed="rId27" cstate="print"/>
            <a:srcRect l="6977" t="6971" r="6971" b="6977"/>
            <a:stretch>
              <a:fillRect/>
            </a:stretch>
          </p:blipFill>
          <p:spPr bwMode="auto">
            <a:xfrm>
              <a:off x="10591800" y="7277100"/>
              <a:ext cx="609600" cy="610142"/>
            </a:xfrm>
            <a:prstGeom prst="rect">
              <a:avLst/>
            </a:prstGeom>
            <a:noFill/>
          </p:spPr>
        </p:pic>
        <p:pic>
          <p:nvPicPr>
            <p:cNvPr id="15" name="Picture 14"/>
            <p:cNvPicPr/>
            <p:nvPr/>
          </p:nvPicPr>
          <p:blipFill>
            <a:blip r:embed="rId28" cstate="print"/>
            <a:srcRect l="5115" t="5115" r="5930" b="8895"/>
            <a:stretch>
              <a:fillRect/>
            </a:stretch>
          </p:blipFill>
          <p:spPr bwMode="auto">
            <a:xfrm>
              <a:off x="9677400" y="8039100"/>
              <a:ext cx="685800" cy="662940"/>
            </a:xfrm>
            <a:prstGeom prst="rect">
              <a:avLst/>
            </a:prstGeom>
            <a:noFill/>
          </p:spPr>
        </p:pic>
        <p:pic>
          <p:nvPicPr>
            <p:cNvPr id="16" name="Picture 15"/>
            <p:cNvPicPr/>
            <p:nvPr/>
          </p:nvPicPr>
          <p:blipFill>
            <a:blip r:embed="rId29" cstate="print"/>
            <a:srcRect l="7186" t="7186" r="5988" b="5988"/>
            <a:stretch>
              <a:fillRect/>
            </a:stretch>
          </p:blipFill>
          <p:spPr bwMode="auto">
            <a:xfrm>
              <a:off x="10515600" y="8039100"/>
              <a:ext cx="685800" cy="685800"/>
            </a:xfrm>
            <a:prstGeom prst="rect">
              <a:avLst/>
            </a:prstGeom>
            <a:noFill/>
          </p:spPr>
        </p:pic>
        <p:pic>
          <p:nvPicPr>
            <p:cNvPr id="17" name="Picture 16"/>
            <p:cNvPicPr/>
            <p:nvPr/>
          </p:nvPicPr>
          <p:blipFill>
            <a:blip r:embed="rId30" cstate="print"/>
            <a:srcRect l="8222" t="5672" r="5672" b="7648"/>
            <a:stretch>
              <a:fillRect/>
            </a:stretch>
          </p:blipFill>
          <p:spPr bwMode="auto">
            <a:xfrm>
              <a:off x="10515600" y="8953500"/>
              <a:ext cx="685800" cy="690369"/>
            </a:xfrm>
            <a:prstGeom prst="rect">
              <a:avLst/>
            </a:prstGeom>
            <a:noFill/>
          </p:spPr>
        </p:pic>
        <p:pic>
          <p:nvPicPr>
            <p:cNvPr id="19" name="Picture 18"/>
            <p:cNvPicPr/>
            <p:nvPr/>
          </p:nvPicPr>
          <p:blipFill>
            <a:blip r:embed="rId31" cstate="print"/>
            <a:srcRect l="4942" t="4904" r="3627" b="4379"/>
            <a:stretch>
              <a:fillRect/>
            </a:stretch>
          </p:blipFill>
          <p:spPr bwMode="auto">
            <a:xfrm>
              <a:off x="10591800" y="5372100"/>
              <a:ext cx="533400" cy="533400"/>
            </a:xfrm>
            <a:prstGeom prst="rect">
              <a:avLst/>
            </a:prstGeom>
            <a:noFill/>
          </p:spPr>
        </p:pic>
      </p:grpSp>
    </p:spTree>
    <p:extLst>
      <p:ext uri="{BB962C8B-B14F-4D97-AF65-F5344CB8AC3E}">
        <p14:creationId xmlns:p14="http://schemas.microsoft.com/office/powerpoint/2010/main" val="1085304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1440</Words>
  <Application>Microsoft Office PowerPoint</Application>
  <PresentationFormat>Custom</PresentationFormat>
  <Paragraphs>127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Canva Sans Bold</vt:lpstr>
      <vt:lpstr>Canva Sans</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a little bit of body text</dc:title>
  <dc:creator>Administrator</dc:creator>
  <cp:lastModifiedBy>Dave Hider</cp:lastModifiedBy>
  <cp:revision>16</cp:revision>
  <dcterms:created xsi:type="dcterms:W3CDTF">2006-08-16T00:00:00Z</dcterms:created>
  <dcterms:modified xsi:type="dcterms:W3CDTF">2025-11-25T11:44:44Z</dcterms:modified>
  <dc:identifier>DAF4iyc_GI8</dc:identifier>
</cp:coreProperties>
</file>