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Lst>
  <p:sldSz cx="18288000" cy="10287000"/>
  <p:notesSz cx="6858000" cy="9144000"/>
  <p:embeddedFontLst>
    <p:embeddedFont>
      <p:font typeface="Canva Sans" panose="020B0604020202020204" charset="0"/>
      <p:regular r:id="rId4"/>
    </p:embeddedFont>
    <p:embeddedFont>
      <p:font typeface="Canva Sans Bold" panose="020B0604020202020204" charset="0"/>
      <p:regular r:id="rId5"/>
    </p:embeddedFont>
    <p:embeddedFont>
      <p:font typeface="Canva Sans Italics" panose="020B0604020202020204" charset="0"/>
      <p:regular r:id="rId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p:scale>
          <a:sx n="50" d="100"/>
          <a:sy n="50" d="100"/>
        </p:scale>
        <p:origin x="874" y="2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microsoft.com/office/2016/11/relationships/changesInfo" Target="changesInfos/changesInfo1.xml"/><Relationship Id="rId5" Type="http://schemas.openxmlformats.org/officeDocument/2006/relationships/font" Target="fonts/font2.fntdata"/><Relationship Id="rId10" Type="http://schemas.openxmlformats.org/officeDocument/2006/relationships/tableStyles" Target="tableStyles.xml"/><Relationship Id="rId4" Type="http://schemas.openxmlformats.org/officeDocument/2006/relationships/font" Target="fonts/font1.fntdata"/><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e Hider" userId="b64de5ff-7365-4b8f-9b76-1e2bbf599c83" providerId="ADAL" clId="{3AB54641-BC58-4A20-90B0-3AE413F9966C}"/>
    <pc:docChg chg="custSel modSld">
      <pc:chgData name="Dave Hider" userId="b64de5ff-7365-4b8f-9b76-1e2bbf599c83" providerId="ADAL" clId="{3AB54641-BC58-4A20-90B0-3AE413F9966C}" dt="2024-01-07T13:25:19.758" v="13" actId="313"/>
      <pc:docMkLst>
        <pc:docMk/>
      </pc:docMkLst>
      <pc:sldChg chg="modSp mod">
        <pc:chgData name="Dave Hider" userId="b64de5ff-7365-4b8f-9b76-1e2bbf599c83" providerId="ADAL" clId="{3AB54641-BC58-4A20-90B0-3AE413F9966C}" dt="2024-01-07T13:25:19.758" v="13" actId="313"/>
        <pc:sldMkLst>
          <pc:docMk/>
          <pc:sldMk cId="0" sldId="256"/>
        </pc:sldMkLst>
        <pc:spChg chg="mod">
          <ac:chgData name="Dave Hider" userId="b64de5ff-7365-4b8f-9b76-1e2bbf599c83" providerId="ADAL" clId="{3AB54641-BC58-4A20-90B0-3AE413F9966C}" dt="2024-01-07T13:25:19.758" v="13" actId="313"/>
          <ac:spMkLst>
            <pc:docMk/>
            <pc:sldMk cId="0" sldId="256"/>
            <ac:spMk id="60" creationId="{00000000-0000-0000-0000-000000000000}"/>
          </ac:spMkLst>
        </pc:spChg>
      </pc:sldChg>
      <pc:sldChg chg="modSp mod">
        <pc:chgData name="Dave Hider" userId="b64de5ff-7365-4b8f-9b76-1e2bbf599c83" providerId="ADAL" clId="{3AB54641-BC58-4A20-90B0-3AE413F9966C}" dt="2024-01-07T11:38:01.960" v="12" actId="14734"/>
        <pc:sldMkLst>
          <pc:docMk/>
          <pc:sldMk cId="3519560718" sldId="257"/>
        </pc:sldMkLst>
        <pc:graphicFrameChg chg="mod modGraphic">
          <ac:chgData name="Dave Hider" userId="b64de5ff-7365-4b8f-9b76-1e2bbf599c83" providerId="ADAL" clId="{3AB54641-BC58-4A20-90B0-3AE413F9966C}" dt="2024-01-07T11:38:01.960" v="12" actId="14734"/>
          <ac:graphicFrameMkLst>
            <pc:docMk/>
            <pc:sldMk cId="3519560718" sldId="257"/>
            <ac:graphicFrameMk id="68" creationId="{E2408D12-7778-774D-104B-F6A5A1A1949C}"/>
          </ac:graphicFrameMkLst>
        </pc:graphicFrameChg>
      </pc:sldChg>
    </pc:docChg>
  </pc:docChgLst>
  <pc:docChgLst>
    <pc:chgData name="Dave Hider" userId="b64de5ff-7365-4b8f-9b76-1e2bbf599c83" providerId="ADAL" clId="{66422E71-F140-4483-8F6D-504FAC794DD8}"/>
    <pc:docChg chg="modSld">
      <pc:chgData name="Dave Hider" userId="b64de5ff-7365-4b8f-9b76-1e2bbf599c83" providerId="ADAL" clId="{66422E71-F140-4483-8F6D-504FAC794DD8}" dt="2024-01-10T10:31:49.011" v="1" actId="20577"/>
      <pc:docMkLst>
        <pc:docMk/>
      </pc:docMkLst>
      <pc:sldChg chg="modSp mod">
        <pc:chgData name="Dave Hider" userId="b64de5ff-7365-4b8f-9b76-1e2bbf599c83" providerId="ADAL" clId="{66422E71-F140-4483-8F6D-504FAC794DD8}" dt="2024-01-10T10:31:49.011" v="1" actId="20577"/>
        <pc:sldMkLst>
          <pc:docMk/>
          <pc:sldMk cId="0" sldId="256"/>
        </pc:sldMkLst>
        <pc:spChg chg="mod">
          <ac:chgData name="Dave Hider" userId="b64de5ff-7365-4b8f-9b76-1e2bbf599c83" providerId="ADAL" clId="{66422E71-F140-4483-8F6D-504FAC794DD8}" dt="2024-01-10T10:31:49.011" v="1" actId="20577"/>
          <ac:spMkLst>
            <pc:docMk/>
            <pc:sldMk cId="0" sldId="256"/>
            <ac:spMk id="12" creationId="{00000000-0000-0000-0000-000000000000}"/>
          </ac:spMkLst>
        </pc:spChg>
      </pc:sldChg>
    </pc:docChg>
  </pc:docChgLst>
  <pc:docChgLst>
    <pc:chgData name="Dave Hider" userId="b64de5ff-7365-4b8f-9b76-1e2bbf599c83" providerId="ADAL" clId="{B569220F-CA1C-4C48-9510-6A0E87C2303E}"/>
    <pc:docChg chg="undo custSel modSld">
      <pc:chgData name="Dave Hider" userId="b64de5ff-7365-4b8f-9b76-1e2bbf599c83" providerId="ADAL" clId="{B569220F-CA1C-4C48-9510-6A0E87C2303E}" dt="2024-10-19T07:58:13.718" v="38" actId="113"/>
      <pc:docMkLst>
        <pc:docMk/>
      </pc:docMkLst>
      <pc:sldChg chg="modSp mod">
        <pc:chgData name="Dave Hider" userId="b64de5ff-7365-4b8f-9b76-1e2bbf599c83" providerId="ADAL" clId="{B569220F-CA1C-4C48-9510-6A0E87C2303E}" dt="2024-10-19T07:58:13.718" v="38" actId="113"/>
        <pc:sldMkLst>
          <pc:docMk/>
          <pc:sldMk cId="3519560718" sldId="257"/>
        </pc:sldMkLst>
        <pc:graphicFrameChg chg="mod modGraphic">
          <ac:chgData name="Dave Hider" userId="b64de5ff-7365-4b8f-9b76-1e2bbf599c83" providerId="ADAL" clId="{B569220F-CA1C-4C48-9510-6A0E87C2303E}" dt="2024-10-19T07:58:13.718" v="38" actId="113"/>
          <ac:graphicFrameMkLst>
            <pc:docMk/>
            <pc:sldMk cId="3519560718" sldId="257"/>
            <ac:graphicFrameMk id="68" creationId="{E2408D12-7778-774D-104B-F6A5A1A1949C}"/>
          </ac:graphicFrameMkLst>
        </pc:graphicFrameChg>
        <pc:picChg chg="mod">
          <ac:chgData name="Dave Hider" userId="b64de5ff-7365-4b8f-9b76-1e2bbf599c83" providerId="ADAL" clId="{B569220F-CA1C-4C48-9510-6A0E87C2303E}" dt="2024-10-19T07:57:10.154" v="2" actId="1035"/>
          <ac:picMkLst>
            <pc:docMk/>
            <pc:sldMk cId="3519560718" sldId="257"/>
            <ac:picMk id="21" creationId="{00000000-0000-0000-0000-000000000000}"/>
          </ac:picMkLst>
        </pc:picChg>
        <pc:picChg chg="mod">
          <ac:chgData name="Dave Hider" userId="b64de5ff-7365-4b8f-9b76-1e2bbf599c83" providerId="ADAL" clId="{B569220F-CA1C-4C48-9510-6A0E87C2303E}" dt="2024-10-19T07:57:29.740" v="5" actId="1036"/>
          <ac:picMkLst>
            <pc:docMk/>
            <pc:sldMk cId="3519560718" sldId="257"/>
            <ac:picMk id="26" creationId="{00000000-0000-0000-0000-000000000000}"/>
          </ac:picMkLst>
        </pc:picChg>
        <pc:picChg chg="mod">
          <ac:chgData name="Dave Hider" userId="b64de5ff-7365-4b8f-9b76-1e2bbf599c83" providerId="ADAL" clId="{B569220F-CA1C-4C48-9510-6A0E87C2303E}" dt="2024-10-19T07:57:23.143" v="3" actId="1036"/>
          <ac:picMkLst>
            <pc:docMk/>
            <pc:sldMk cId="3519560718" sldId="257"/>
            <ac:picMk id="27" creationId="{00000000-0000-0000-0000-000000000000}"/>
          </ac:picMkLst>
        </pc:picChg>
        <pc:picChg chg="mod">
          <ac:chgData name="Dave Hider" userId="b64de5ff-7365-4b8f-9b76-1e2bbf599c83" providerId="ADAL" clId="{B569220F-CA1C-4C48-9510-6A0E87C2303E}" dt="2024-10-19T07:57:25.767" v="4" actId="1036"/>
          <ac:picMkLst>
            <pc:docMk/>
            <pc:sldMk cId="3519560718" sldId="257"/>
            <ac:picMk id="28" creationId="{00000000-0000-0000-0000-000000000000}"/>
          </ac:picMkLst>
        </pc:picChg>
      </pc:sldChg>
    </pc:docChg>
  </pc:docChgLst>
  <pc:docChgLst>
    <pc:chgData name="Guest User" userId="S::urn:spo:anon#7221c9a7c77d95b45a6689ceb662e7cc278ac56b114801da55b95c79bc89c3b4::" providerId="AD" clId="Web-{C3FBB92B-ACD5-8A1D-480C-C163B4978966}"/>
    <pc:docChg chg="modSld">
      <pc:chgData name="Guest User" userId="S::urn:spo:anon#7221c9a7c77d95b45a6689ceb662e7cc278ac56b114801da55b95c79bc89c3b4::" providerId="AD" clId="Web-{C3FBB92B-ACD5-8A1D-480C-C163B4978966}" dt="2024-01-07T13:05:40.481" v="117"/>
      <pc:docMkLst>
        <pc:docMk/>
      </pc:docMkLst>
      <pc:sldChg chg="modSp">
        <pc:chgData name="Guest User" userId="S::urn:spo:anon#7221c9a7c77d95b45a6689ceb662e7cc278ac56b114801da55b95c79bc89c3b4::" providerId="AD" clId="Web-{C3FBB92B-ACD5-8A1D-480C-C163B4978966}" dt="2024-01-07T13:05:11.902" v="111" actId="20577"/>
        <pc:sldMkLst>
          <pc:docMk/>
          <pc:sldMk cId="0" sldId="256"/>
        </pc:sldMkLst>
        <pc:spChg chg="mod">
          <ac:chgData name="Guest User" userId="S::urn:spo:anon#7221c9a7c77d95b45a6689ceb662e7cc278ac56b114801da55b95c79bc89c3b4::" providerId="AD" clId="Web-{C3FBB92B-ACD5-8A1D-480C-C163B4978966}" dt="2024-01-07T13:02:42.036" v="72" actId="20577"/>
          <ac:spMkLst>
            <pc:docMk/>
            <pc:sldMk cId="0" sldId="256"/>
            <ac:spMk id="50" creationId="{00000000-0000-0000-0000-000000000000}"/>
          </ac:spMkLst>
        </pc:spChg>
        <pc:spChg chg="mod">
          <ac:chgData name="Guest User" userId="S::urn:spo:anon#7221c9a7c77d95b45a6689ceb662e7cc278ac56b114801da55b95c79bc89c3b4::" providerId="AD" clId="Web-{C3FBB92B-ACD5-8A1D-480C-C163B4978966}" dt="2024-01-07T13:02:39.943" v="70" actId="20577"/>
          <ac:spMkLst>
            <pc:docMk/>
            <pc:sldMk cId="0" sldId="256"/>
            <ac:spMk id="51" creationId="{00000000-0000-0000-0000-000000000000}"/>
          </ac:spMkLst>
        </pc:spChg>
        <pc:spChg chg="mod">
          <ac:chgData name="Guest User" userId="S::urn:spo:anon#7221c9a7c77d95b45a6689ceb662e7cc278ac56b114801da55b95c79bc89c3b4::" providerId="AD" clId="Web-{C3FBB92B-ACD5-8A1D-480C-C163B4978966}" dt="2024-01-07T13:01:44.034" v="61" actId="14100"/>
          <ac:spMkLst>
            <pc:docMk/>
            <pc:sldMk cId="0" sldId="256"/>
            <ac:spMk id="53" creationId="{00000000-0000-0000-0000-000000000000}"/>
          </ac:spMkLst>
        </pc:spChg>
        <pc:spChg chg="mod">
          <ac:chgData name="Guest User" userId="S::urn:spo:anon#7221c9a7c77d95b45a6689ceb662e7cc278ac56b114801da55b95c79bc89c3b4::" providerId="AD" clId="Web-{C3FBB92B-ACD5-8A1D-480C-C163B4978966}" dt="2024-01-07T13:04:12.571" v="96" actId="20577"/>
          <ac:spMkLst>
            <pc:docMk/>
            <pc:sldMk cId="0" sldId="256"/>
            <ac:spMk id="54" creationId="{00000000-0000-0000-0000-000000000000}"/>
          </ac:spMkLst>
        </pc:spChg>
        <pc:spChg chg="mod">
          <ac:chgData name="Guest User" userId="S::urn:spo:anon#7221c9a7c77d95b45a6689ceb662e7cc278ac56b114801da55b95c79bc89c3b4::" providerId="AD" clId="Web-{C3FBB92B-ACD5-8A1D-480C-C163B4978966}" dt="2024-01-07T13:01:36.956" v="58" actId="20577"/>
          <ac:spMkLst>
            <pc:docMk/>
            <pc:sldMk cId="0" sldId="256"/>
            <ac:spMk id="55" creationId="{00000000-0000-0000-0000-000000000000}"/>
          </ac:spMkLst>
        </pc:spChg>
        <pc:spChg chg="mod">
          <ac:chgData name="Guest User" userId="S::urn:spo:anon#7221c9a7c77d95b45a6689ceb662e7cc278ac56b114801da55b95c79bc89c3b4::" providerId="AD" clId="Web-{C3FBB92B-ACD5-8A1D-480C-C163B4978966}" dt="2024-01-07T13:04:43.479" v="100" actId="20577"/>
          <ac:spMkLst>
            <pc:docMk/>
            <pc:sldMk cId="0" sldId="256"/>
            <ac:spMk id="56" creationId="{00000000-0000-0000-0000-000000000000}"/>
          </ac:spMkLst>
        </pc:spChg>
        <pc:spChg chg="mod">
          <ac:chgData name="Guest User" userId="S::urn:spo:anon#7221c9a7c77d95b45a6689ceb662e7cc278ac56b114801da55b95c79bc89c3b4::" providerId="AD" clId="Web-{C3FBB92B-ACD5-8A1D-480C-C163B4978966}" dt="2024-01-07T13:05:11.902" v="111" actId="20577"/>
          <ac:spMkLst>
            <pc:docMk/>
            <pc:sldMk cId="0" sldId="256"/>
            <ac:spMk id="57" creationId="{00000000-0000-0000-0000-000000000000}"/>
          </ac:spMkLst>
        </pc:spChg>
        <pc:spChg chg="mod">
          <ac:chgData name="Guest User" userId="S::urn:spo:anon#7221c9a7c77d95b45a6689ceb662e7cc278ac56b114801da55b95c79bc89c3b4::" providerId="AD" clId="Web-{C3FBB92B-ACD5-8A1D-480C-C163B4978966}" dt="2024-01-07T13:00:03.515" v="43" actId="20577"/>
          <ac:spMkLst>
            <pc:docMk/>
            <pc:sldMk cId="0" sldId="256"/>
            <ac:spMk id="58" creationId="{00000000-0000-0000-0000-000000000000}"/>
          </ac:spMkLst>
        </pc:spChg>
        <pc:spChg chg="mod">
          <ac:chgData name="Guest User" userId="S::urn:spo:anon#7221c9a7c77d95b45a6689ceb662e7cc278ac56b114801da55b95c79bc89c3b4::" providerId="AD" clId="Web-{C3FBB92B-ACD5-8A1D-480C-C163B4978966}" dt="2024-01-07T12:59:42.811" v="39" actId="20577"/>
          <ac:spMkLst>
            <pc:docMk/>
            <pc:sldMk cId="0" sldId="256"/>
            <ac:spMk id="60" creationId="{00000000-0000-0000-0000-000000000000}"/>
          </ac:spMkLst>
        </pc:spChg>
        <pc:spChg chg="mod">
          <ac:chgData name="Guest User" userId="S::urn:spo:anon#7221c9a7c77d95b45a6689ceb662e7cc278ac56b114801da55b95c79bc89c3b4::" providerId="AD" clId="Web-{C3FBB92B-ACD5-8A1D-480C-C163B4978966}" dt="2024-01-07T12:58:24.449" v="28" actId="20577"/>
          <ac:spMkLst>
            <pc:docMk/>
            <pc:sldMk cId="0" sldId="256"/>
            <ac:spMk id="61" creationId="{00000000-0000-0000-0000-000000000000}"/>
          </ac:spMkLst>
        </pc:spChg>
      </pc:sldChg>
      <pc:sldChg chg="modSp">
        <pc:chgData name="Guest User" userId="S::urn:spo:anon#7221c9a7c77d95b45a6689ceb662e7cc278ac56b114801da55b95c79bc89c3b4::" providerId="AD" clId="Web-{C3FBB92B-ACD5-8A1D-480C-C163B4978966}" dt="2024-01-07T13:05:40.481" v="117"/>
        <pc:sldMkLst>
          <pc:docMk/>
          <pc:sldMk cId="3519560718" sldId="257"/>
        </pc:sldMkLst>
        <pc:graphicFrameChg chg="mod modGraphic">
          <ac:chgData name="Guest User" userId="S::urn:spo:anon#7221c9a7c77d95b45a6689ceb662e7cc278ac56b114801da55b95c79bc89c3b4::" providerId="AD" clId="Web-{C3FBB92B-ACD5-8A1D-480C-C163B4978966}" dt="2024-01-07T13:05:40.481" v="117"/>
          <ac:graphicFrameMkLst>
            <pc:docMk/>
            <pc:sldMk cId="3519560718" sldId="257"/>
            <ac:graphicFrameMk id="68" creationId="{E2408D12-7778-774D-104B-F6A5A1A1949C}"/>
          </ac:graphicFrameMkLst>
        </pc:graphicFrameChg>
      </pc:sldChg>
    </pc:docChg>
  </pc:docChgLst>
  <pc:docChgLst>
    <pc:chgData name="Dave Hider" userId="b64de5ff-7365-4b8f-9b76-1e2bbf599c83" providerId="ADAL" clId="{9F1D4671-C755-459A-8FD0-2546B8D0CD23}"/>
    <pc:docChg chg="modSld">
      <pc:chgData name="Dave Hider" userId="b64de5ff-7365-4b8f-9b76-1e2bbf599c83" providerId="ADAL" clId="{9F1D4671-C755-459A-8FD0-2546B8D0CD23}" dt="2024-09-17T10:54:49.553" v="4" actId="20577"/>
      <pc:docMkLst>
        <pc:docMk/>
      </pc:docMkLst>
      <pc:sldChg chg="modSp mod">
        <pc:chgData name="Dave Hider" userId="b64de5ff-7365-4b8f-9b76-1e2bbf599c83" providerId="ADAL" clId="{9F1D4671-C755-459A-8FD0-2546B8D0CD23}" dt="2024-09-17T10:54:49.553" v="4" actId="20577"/>
        <pc:sldMkLst>
          <pc:docMk/>
          <pc:sldMk cId="3519560718" sldId="257"/>
        </pc:sldMkLst>
        <pc:graphicFrameChg chg="mod modGraphic">
          <ac:chgData name="Dave Hider" userId="b64de5ff-7365-4b8f-9b76-1e2bbf599c83" providerId="ADAL" clId="{9F1D4671-C755-459A-8FD0-2546B8D0CD23}" dt="2024-09-17T10:54:49.553" v="4" actId="20577"/>
          <ac:graphicFrameMkLst>
            <pc:docMk/>
            <pc:sldMk cId="3519560718" sldId="257"/>
            <ac:graphicFrameMk id="68" creationId="{E2408D12-7778-774D-104B-F6A5A1A1949C}"/>
          </ac:graphicFrameMkLst>
        </pc:graphicFrameChg>
      </pc:sldChg>
    </pc:docChg>
  </pc:docChgLst>
  <pc:docChgLst>
    <pc:chgData name="Dave Hider" userId="b64de5ff-7365-4b8f-9b76-1e2bbf599c83" providerId="ADAL" clId="{B2C39451-4CA1-4471-83BA-D2EC3D188CD0}"/>
    <pc:docChg chg="modSld">
      <pc:chgData name="Dave Hider" userId="b64de5ff-7365-4b8f-9b76-1e2bbf599c83" providerId="ADAL" clId="{B2C39451-4CA1-4471-83BA-D2EC3D188CD0}" dt="2024-06-10T12:02:59.486" v="26" actId="20577"/>
      <pc:docMkLst>
        <pc:docMk/>
      </pc:docMkLst>
      <pc:sldChg chg="modSp mod">
        <pc:chgData name="Dave Hider" userId="b64de5ff-7365-4b8f-9b76-1e2bbf599c83" providerId="ADAL" clId="{B2C39451-4CA1-4471-83BA-D2EC3D188CD0}" dt="2024-06-10T12:02:59.486" v="26" actId="20577"/>
        <pc:sldMkLst>
          <pc:docMk/>
          <pc:sldMk cId="0" sldId="256"/>
        </pc:sldMkLst>
        <pc:spChg chg="mod">
          <ac:chgData name="Dave Hider" userId="b64de5ff-7365-4b8f-9b76-1e2bbf599c83" providerId="ADAL" clId="{B2C39451-4CA1-4471-83BA-D2EC3D188CD0}" dt="2024-06-10T12:02:59.486" v="26" actId="20577"/>
          <ac:spMkLst>
            <pc:docMk/>
            <pc:sldMk cId="0" sldId="256"/>
            <ac:spMk id="62"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10/19/2024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forbes.com/sites/forbescoachescouncil/2021/01/05/seven-traits-of-an-emotionally-intelligent-leader/?sh=39e749db7f21" TargetMode="External"/><Relationship Id="rId13" Type="http://schemas.openxmlformats.org/officeDocument/2006/relationships/hyperlink" Target="https://www.agilebusiness.org/static/16d98465-2897-46fb-a05851e540067f3b/White-Paper-Leadership-Agility-From-Expert-to-Catalyst.pdf" TargetMode="External"/><Relationship Id="rId3" Type="http://schemas.openxmlformats.org/officeDocument/2006/relationships/hyperlink" Target="https://online.hbs.edu/blog/post/authentic-leadership" TargetMode="External"/><Relationship Id="rId7" Type="http://schemas.openxmlformats.org/officeDocument/2006/relationships/hyperlink" Target="https://www.businessandleadership.com/leadership/item/33518-what-makes-a-leader/" TargetMode="External"/><Relationship Id="rId12" Type="http://schemas.openxmlformats.org/officeDocument/2006/relationships/hyperlink" Target="https://www.forbes.com/sites/tonygambill/2022/02/16/agility-is-a-superpower-how-great-leaders-assess-challenges-and-adapt-for-success/?sh=54b0ed2a3759" TargetMode="External"/><Relationship Id="rId17" Type="http://schemas.openxmlformats.org/officeDocument/2006/relationships/hyperlink" Target="https://www.kornferry.com/insights/featured-topics/leadership/the-world-needs-your-courageous-leadership" TargetMode="External"/><Relationship Id="rId2" Type="http://schemas.openxmlformats.org/officeDocument/2006/relationships/image" Target="../media/image1.png"/><Relationship Id="rId16" Type="http://schemas.openxmlformats.org/officeDocument/2006/relationships/hyperlink" Target="https://www.smartkarrot.com/resources/blog/customer-centric-leaders/" TargetMode="External"/><Relationship Id="rId1" Type="http://schemas.openxmlformats.org/officeDocument/2006/relationships/slideLayout" Target="../slideLayouts/slideLayout7.xml"/><Relationship Id="rId6" Type="http://schemas.openxmlformats.org/officeDocument/2006/relationships/hyperlink" Target="https://hbr.org/2019/11/the-leader-as-coach" TargetMode="External"/><Relationship Id="rId11" Type="http://schemas.openxmlformats.org/officeDocument/2006/relationships/hyperlink" Target="https://thefutureorganization.com/" TargetMode="External"/><Relationship Id="rId5" Type="http://schemas.openxmlformats.org/officeDocument/2006/relationships/hyperlink" Target="https://www.forbes.com/sites/forbescoachescouncil/2020/04/13/leader-as-chief-sense-maker/?sh=728fe4b42264" TargetMode="External"/><Relationship Id="rId15" Type="http://schemas.openxmlformats.org/officeDocument/2006/relationships/hyperlink" Target="https://hbr.org/2022/11/how-great-leaders-communicate" TargetMode="External"/><Relationship Id="rId10" Type="http://schemas.openxmlformats.org/officeDocument/2006/relationships/hyperlink" Target="https://www.matthewsyed.co.uk/book/rebel-ideas-the-power-of-diverse-thinking/" TargetMode="External"/><Relationship Id="rId4" Type="http://schemas.openxmlformats.org/officeDocument/2006/relationships/hyperlink" Target="https://www.roffeypark.ac.uk/knowledge-and-learning-resources-hub/future-leadership-the-future-focused-leader/" TargetMode="External"/><Relationship Id="rId9" Type="http://schemas.openxmlformats.org/officeDocument/2006/relationships/hyperlink" Target="https://www.youtube.com/watch?v=LDQj-sU9Opw" TargetMode="External"/><Relationship Id="rId14" Type="http://schemas.openxmlformats.org/officeDocument/2006/relationships/hyperlink" Target="https://catalyst.nejm.org/doi/full/10.1056/CAT.18.0185"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www.youtube.com/watch?v=LDQj-sU9Opw" TargetMode="External"/><Relationship Id="rId13" Type="http://schemas.openxmlformats.org/officeDocument/2006/relationships/hyperlink" Target="https://catalyst.nejm.org/doi/full/10.1056/CAT.18.0185" TargetMode="External"/><Relationship Id="rId18" Type="http://schemas.openxmlformats.org/officeDocument/2006/relationships/image" Target="../media/image3.png"/><Relationship Id="rId26" Type="http://schemas.openxmlformats.org/officeDocument/2006/relationships/image" Target="../media/image11.png"/><Relationship Id="rId3" Type="http://schemas.openxmlformats.org/officeDocument/2006/relationships/hyperlink" Target="https://www.roffeypark.ac.uk/knowledge-and-learning-resources-hub/future-leadership-the-future-focused-leader/" TargetMode="External"/><Relationship Id="rId21" Type="http://schemas.openxmlformats.org/officeDocument/2006/relationships/image" Target="../media/image6.png"/><Relationship Id="rId7" Type="http://schemas.openxmlformats.org/officeDocument/2006/relationships/hyperlink" Target="https://www.forbes.com/sites/forbescoachescouncil/2021/01/05/seven-traits-of-an-emotionally-intelligent-leader/?sh=39e749db7f21" TargetMode="External"/><Relationship Id="rId12" Type="http://schemas.openxmlformats.org/officeDocument/2006/relationships/hyperlink" Target="https://www.agilebusiness.org/static/16d98465-2897-46fb-a05851e540067f3b/White-Paper-Leadership-Agility-From-Expert-to-Catalyst.pdf" TargetMode="External"/><Relationship Id="rId17" Type="http://schemas.openxmlformats.org/officeDocument/2006/relationships/image" Target="../media/image2.png"/><Relationship Id="rId25" Type="http://schemas.openxmlformats.org/officeDocument/2006/relationships/image" Target="../media/image10.png"/><Relationship Id="rId2" Type="http://schemas.openxmlformats.org/officeDocument/2006/relationships/hyperlink" Target="https://online.hbs.edu/blog/post/authentic-leadership" TargetMode="External"/><Relationship Id="rId16" Type="http://schemas.openxmlformats.org/officeDocument/2006/relationships/hyperlink" Target="https://www.kornferry.com/insights/featured-topics/leadership/the-world-needs-your-courageous-leadership" TargetMode="External"/><Relationship Id="rId20" Type="http://schemas.openxmlformats.org/officeDocument/2006/relationships/image" Target="../media/image5.png"/><Relationship Id="rId29"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www.businessandleadership.com/leadership/item/33518-what-makes-a-leader/" TargetMode="External"/><Relationship Id="rId11" Type="http://schemas.openxmlformats.org/officeDocument/2006/relationships/hyperlink" Target="https://www.forbes.com/sites/tonygambill/2022/02/16/agility-is-a-superpower-how-great-leaders-assess-challenges-and-adapt-for-success/?sh=54b0ed2a3759" TargetMode="External"/><Relationship Id="rId24" Type="http://schemas.openxmlformats.org/officeDocument/2006/relationships/image" Target="../media/image9.png"/><Relationship Id="rId5" Type="http://schemas.openxmlformats.org/officeDocument/2006/relationships/hyperlink" Target="https://hbr.org/2019/11/the-leader-as-coach" TargetMode="External"/><Relationship Id="rId15" Type="http://schemas.openxmlformats.org/officeDocument/2006/relationships/hyperlink" Target="https://www.smartkarrot.com/resources/blog/customer-centric-leaders/" TargetMode="External"/><Relationship Id="rId23" Type="http://schemas.openxmlformats.org/officeDocument/2006/relationships/image" Target="../media/image8.png"/><Relationship Id="rId28" Type="http://schemas.openxmlformats.org/officeDocument/2006/relationships/image" Target="../media/image13.png"/><Relationship Id="rId10" Type="http://schemas.openxmlformats.org/officeDocument/2006/relationships/hyperlink" Target="https://thefutureorganization.com/" TargetMode="External"/><Relationship Id="rId19" Type="http://schemas.openxmlformats.org/officeDocument/2006/relationships/image" Target="../media/image4.png"/><Relationship Id="rId4" Type="http://schemas.openxmlformats.org/officeDocument/2006/relationships/hyperlink" Target="https://www.forbes.com/sites/forbescoachescouncil/2020/04/13/leader-as-chief-sense-maker/?sh=728fe4b42264" TargetMode="External"/><Relationship Id="rId9" Type="http://schemas.openxmlformats.org/officeDocument/2006/relationships/hyperlink" Target="https://www.matthewsyed.co.uk/book/rebel-ideas-the-power-of-diverse-thinking/" TargetMode="External"/><Relationship Id="rId14" Type="http://schemas.openxmlformats.org/officeDocument/2006/relationships/hyperlink" Target="https://hbr.org/2022/11/how-great-leaders-communicate" TargetMode="External"/><Relationship Id="rId22" Type="http://schemas.openxmlformats.org/officeDocument/2006/relationships/image" Target="../media/image7.png"/><Relationship Id="rId27" Type="http://schemas.openxmlformats.org/officeDocument/2006/relationships/image" Target="../media/image12.png"/><Relationship Id="rId30"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197698" y="1670518"/>
            <a:ext cx="6528456" cy="6528456"/>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p:spPr>
          <p:txBody>
            <a:bodyPr/>
            <a:lstStyle/>
            <a:p>
              <a:endParaRPr lang="en-GB"/>
            </a:p>
          </p:txBody>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6295389" y="1768208"/>
            <a:ext cx="6333076" cy="6333076"/>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8418436" y="2061096"/>
            <a:ext cx="2086981" cy="2385121"/>
          </a:xfrm>
          <a:custGeom>
            <a:avLst/>
            <a:gdLst/>
            <a:ahLst/>
            <a:cxnLst/>
            <a:rect l="l" t="t" r="r" b="b"/>
            <a:pathLst>
              <a:path w="2086981" h="2385121">
                <a:moveTo>
                  <a:pt x="0" y="0"/>
                </a:moveTo>
                <a:lnTo>
                  <a:pt x="2086981" y="0"/>
                </a:lnTo>
                <a:lnTo>
                  <a:pt x="2086981" y="2385121"/>
                </a:lnTo>
                <a:lnTo>
                  <a:pt x="0" y="2385121"/>
                </a:lnTo>
                <a:lnTo>
                  <a:pt x="0" y="0"/>
                </a:lnTo>
                <a:close/>
              </a:path>
            </a:pathLst>
          </a:custGeom>
          <a:blipFill>
            <a:blip r:embed="rId2" cstate="print"/>
            <a:stretch>
              <a:fillRect/>
            </a:stretch>
          </a:blipFill>
        </p:spPr>
        <p:txBody>
          <a:bodyPr/>
          <a:lstStyle/>
          <a:p>
            <a:endParaRPr lang="en-GB"/>
          </a:p>
        </p:txBody>
      </p:sp>
      <p:grpSp>
        <p:nvGrpSpPr>
          <p:cNvPr id="9" name="Group 9"/>
          <p:cNvGrpSpPr/>
          <p:nvPr/>
        </p:nvGrpSpPr>
        <p:grpSpPr>
          <a:xfrm>
            <a:off x="11074353" y="2034134"/>
            <a:ext cx="505993" cy="50599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3131"/>
            </a:solidFill>
            <a:ln w="38100" cap="sq">
              <a:solidFill>
                <a:srgbClr val="000000"/>
              </a:solidFill>
              <a:prstDash val="solid"/>
              <a:miter/>
            </a:ln>
          </p:spPr>
          <p:txBody>
            <a:bodyPr/>
            <a:lstStyle/>
            <a:p>
              <a:endParaRPr lang="en-GB"/>
            </a:p>
          </p:txBody>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6439784" y="4846267"/>
            <a:ext cx="6136834" cy="1680210"/>
          </a:xfrm>
          <a:prstGeom prst="rect">
            <a:avLst/>
          </a:prstGeom>
        </p:spPr>
        <p:txBody>
          <a:bodyPr lIns="0" tIns="0" rIns="0" bIns="0" rtlCol="0" anchor="t">
            <a:spAutoFit/>
          </a:bodyPr>
          <a:lstStyle/>
          <a:p>
            <a:pPr algn="ctr">
              <a:lnSpc>
                <a:spcPts val="4409"/>
              </a:lnSpc>
            </a:pPr>
            <a:r>
              <a:rPr lang="en-US" sz="4199" dirty="0">
                <a:solidFill>
                  <a:srgbClr val="F59D25"/>
                </a:solidFill>
                <a:latin typeface="Canva Sans Bold"/>
              </a:rPr>
              <a:t>MIND-GAP’S TOP </a:t>
            </a:r>
          </a:p>
          <a:p>
            <a:pPr algn="ctr">
              <a:lnSpc>
                <a:spcPts val="4409"/>
              </a:lnSpc>
            </a:pPr>
            <a:r>
              <a:rPr lang="en-US" sz="4199">
                <a:solidFill>
                  <a:srgbClr val="F59D25"/>
                </a:solidFill>
                <a:latin typeface="Canva Sans Bold"/>
              </a:rPr>
              <a:t>12 LEADERSHIP CHARACTERISTICS </a:t>
            </a:r>
          </a:p>
        </p:txBody>
      </p:sp>
      <p:grpSp>
        <p:nvGrpSpPr>
          <p:cNvPr id="13" name="Group 13"/>
          <p:cNvGrpSpPr/>
          <p:nvPr/>
        </p:nvGrpSpPr>
        <p:grpSpPr>
          <a:xfrm>
            <a:off x="11981128" y="2956790"/>
            <a:ext cx="505993" cy="505993"/>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AAD"/>
            </a:solidFill>
            <a:ln w="38100" cap="sq">
              <a:solidFill>
                <a:srgbClr val="000000"/>
              </a:solidFill>
              <a:prstDash val="solid"/>
              <a:miter/>
            </a:ln>
          </p:spPr>
          <p:txBody>
            <a:bodyPr/>
            <a:lstStyle/>
            <a:p>
              <a:endParaRPr lang="en-GB"/>
            </a:p>
          </p:txBody>
        </p:sp>
        <p:sp>
          <p:nvSpPr>
            <p:cNvPr id="15" name="TextBox 1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12473158" y="4428753"/>
            <a:ext cx="505993" cy="505993"/>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C52FF"/>
            </a:solidFill>
            <a:ln w="38100" cap="sq">
              <a:solidFill>
                <a:srgbClr val="000000"/>
              </a:solidFill>
              <a:prstDash val="solid"/>
              <a:miter/>
            </a:ln>
          </p:spPr>
          <p:txBody>
            <a:bodyPr/>
            <a:lstStyle/>
            <a:p>
              <a:endParaRPr lang="en-GB"/>
            </a:p>
          </p:txBody>
        </p:sp>
        <p:sp>
          <p:nvSpPr>
            <p:cNvPr id="18" name="TextBox 1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12043247" y="6250305"/>
            <a:ext cx="505993" cy="505993"/>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ED957"/>
            </a:solidFill>
            <a:ln w="38100" cap="sq">
              <a:solidFill>
                <a:srgbClr val="000000"/>
              </a:solidFill>
              <a:prstDash val="solid"/>
              <a:miter/>
            </a:ln>
          </p:spPr>
          <p:txBody>
            <a:bodyPr/>
            <a:lstStyle/>
            <a:p>
              <a:endParaRPr lang="en-GB"/>
            </a:p>
          </p:txBody>
        </p:sp>
        <p:sp>
          <p:nvSpPr>
            <p:cNvPr id="21" name="TextBox 2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9227826" y="1417522"/>
            <a:ext cx="505993" cy="505993"/>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a:ln w="38100" cap="sq">
              <a:solidFill>
                <a:srgbClr val="000000"/>
              </a:solidFill>
              <a:prstDash val="solid"/>
              <a:miter/>
            </a:ln>
          </p:spPr>
          <p:txBody>
            <a:bodyPr/>
            <a:lstStyle/>
            <a:p>
              <a:endParaRPr lang="en-GB"/>
            </a:p>
          </p:txBody>
        </p:sp>
        <p:sp>
          <p:nvSpPr>
            <p:cNvPr id="24" name="TextBox 2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5" name="Group 25"/>
          <p:cNvGrpSpPr/>
          <p:nvPr/>
        </p:nvGrpSpPr>
        <p:grpSpPr>
          <a:xfrm>
            <a:off x="7381300" y="1923515"/>
            <a:ext cx="505993" cy="505993"/>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9D25"/>
            </a:solidFill>
            <a:ln w="38100" cap="sq">
              <a:solidFill>
                <a:srgbClr val="000000"/>
              </a:solidFill>
              <a:prstDash val="solid"/>
              <a:miter/>
            </a:ln>
          </p:spPr>
          <p:txBody>
            <a:bodyPr/>
            <a:lstStyle/>
            <a:p>
              <a:endParaRPr lang="en-GB"/>
            </a:p>
          </p:txBody>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6490043" y="3084525"/>
            <a:ext cx="505993" cy="505993"/>
            <a:chOff x="0" y="0"/>
            <a:chExt cx="812800" cy="812800"/>
          </a:xfrm>
        </p:grpSpPr>
        <p:sp>
          <p:nvSpPr>
            <p:cNvPr id="29" name="Freeform 2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E17EB"/>
            </a:solidFill>
            <a:ln w="38100" cap="sq">
              <a:solidFill>
                <a:srgbClr val="000000"/>
              </a:solidFill>
              <a:prstDash val="solid"/>
              <a:miter/>
            </a:ln>
          </p:spPr>
          <p:txBody>
            <a:bodyPr/>
            <a:lstStyle/>
            <a:p>
              <a:endParaRPr lang="en-GB"/>
            </a:p>
          </p:txBody>
        </p:sp>
        <p:sp>
          <p:nvSpPr>
            <p:cNvPr id="30" name="TextBox 3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31" name="Group 31"/>
          <p:cNvGrpSpPr/>
          <p:nvPr/>
        </p:nvGrpSpPr>
        <p:grpSpPr>
          <a:xfrm>
            <a:off x="6074599" y="4496055"/>
            <a:ext cx="505993" cy="505993"/>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9D25"/>
            </a:solidFill>
            <a:ln w="38100" cap="sq">
              <a:solidFill>
                <a:srgbClr val="000000"/>
              </a:solidFill>
              <a:prstDash val="solid"/>
              <a:miter/>
            </a:ln>
          </p:spPr>
          <p:txBody>
            <a:bodyPr/>
            <a:lstStyle/>
            <a:p>
              <a:endParaRPr lang="en-GB"/>
            </a:p>
          </p:txBody>
        </p:sp>
        <p:sp>
          <p:nvSpPr>
            <p:cNvPr id="33" name="TextBox 3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34" name="Group 34"/>
          <p:cNvGrpSpPr/>
          <p:nvPr/>
        </p:nvGrpSpPr>
        <p:grpSpPr>
          <a:xfrm>
            <a:off x="6393509" y="6250305"/>
            <a:ext cx="505993" cy="505993"/>
            <a:chOff x="0" y="0"/>
            <a:chExt cx="812800" cy="812800"/>
          </a:xfrm>
        </p:grpSpPr>
        <p:sp>
          <p:nvSpPr>
            <p:cNvPr id="35" name="Freeform 3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ED957"/>
            </a:solidFill>
            <a:ln w="38100" cap="sq">
              <a:solidFill>
                <a:srgbClr val="000000"/>
              </a:solidFill>
              <a:prstDash val="solid"/>
              <a:miter/>
            </a:ln>
          </p:spPr>
          <p:txBody>
            <a:bodyPr/>
            <a:lstStyle/>
            <a:p>
              <a:endParaRPr lang="en-GB"/>
            </a:p>
          </p:txBody>
        </p:sp>
        <p:sp>
          <p:nvSpPr>
            <p:cNvPr id="36" name="TextBox 3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37" name="Group 37"/>
          <p:cNvGrpSpPr/>
          <p:nvPr/>
        </p:nvGrpSpPr>
        <p:grpSpPr>
          <a:xfrm>
            <a:off x="7429213" y="7372206"/>
            <a:ext cx="505993" cy="505993"/>
            <a:chOff x="0" y="0"/>
            <a:chExt cx="812800" cy="812800"/>
          </a:xfrm>
        </p:grpSpPr>
        <p:sp>
          <p:nvSpPr>
            <p:cNvPr id="38" name="Freeform 3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66C4"/>
            </a:solidFill>
            <a:ln w="38100" cap="sq">
              <a:solidFill>
                <a:srgbClr val="000000"/>
              </a:solidFill>
              <a:prstDash val="solid"/>
              <a:miter/>
            </a:ln>
          </p:spPr>
          <p:txBody>
            <a:bodyPr/>
            <a:lstStyle/>
            <a:p>
              <a:endParaRPr lang="en-GB"/>
            </a:p>
          </p:txBody>
        </p:sp>
        <p:sp>
          <p:nvSpPr>
            <p:cNvPr id="39" name="TextBox 3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40" name="Group 40"/>
          <p:cNvGrpSpPr/>
          <p:nvPr/>
        </p:nvGrpSpPr>
        <p:grpSpPr>
          <a:xfrm>
            <a:off x="9208930" y="7848287"/>
            <a:ext cx="505993" cy="505993"/>
            <a:chOff x="0" y="0"/>
            <a:chExt cx="812800" cy="812800"/>
          </a:xfrm>
        </p:grpSpPr>
        <p:sp>
          <p:nvSpPr>
            <p:cNvPr id="41" name="Freeform 4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37373"/>
            </a:solidFill>
            <a:ln w="38100" cap="sq">
              <a:solidFill>
                <a:srgbClr val="000000"/>
              </a:solidFill>
              <a:prstDash val="solid"/>
              <a:miter/>
            </a:ln>
          </p:spPr>
          <p:txBody>
            <a:bodyPr/>
            <a:lstStyle/>
            <a:p>
              <a:endParaRPr lang="en-GB"/>
            </a:p>
          </p:txBody>
        </p:sp>
        <p:sp>
          <p:nvSpPr>
            <p:cNvPr id="42" name="TextBox 4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43" name="Group 43"/>
          <p:cNvGrpSpPr/>
          <p:nvPr/>
        </p:nvGrpSpPr>
        <p:grpSpPr>
          <a:xfrm>
            <a:off x="11241205" y="7181704"/>
            <a:ext cx="505993" cy="505993"/>
            <a:chOff x="0" y="0"/>
            <a:chExt cx="812800" cy="812800"/>
          </a:xfrm>
        </p:grpSpPr>
        <p:sp>
          <p:nvSpPr>
            <p:cNvPr id="44" name="Freeform 4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CC0DF"/>
            </a:solidFill>
            <a:ln w="38100" cap="sq">
              <a:solidFill>
                <a:srgbClr val="000000"/>
              </a:solidFill>
              <a:prstDash val="solid"/>
              <a:miter/>
            </a:ln>
          </p:spPr>
          <p:txBody>
            <a:bodyPr/>
            <a:lstStyle/>
            <a:p>
              <a:endParaRPr lang="en-GB"/>
            </a:p>
          </p:txBody>
        </p:sp>
        <p:sp>
          <p:nvSpPr>
            <p:cNvPr id="45" name="TextBox 4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46" name="Group 46"/>
          <p:cNvGrpSpPr/>
          <p:nvPr/>
        </p:nvGrpSpPr>
        <p:grpSpPr>
          <a:xfrm>
            <a:off x="353697" y="285457"/>
            <a:ext cx="3086100" cy="3086100"/>
            <a:chOff x="0" y="0"/>
            <a:chExt cx="812800" cy="812800"/>
          </a:xfrm>
        </p:grpSpPr>
        <p:sp>
          <p:nvSpPr>
            <p:cNvPr id="47" name="Freeform 47"/>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FFFF"/>
            </a:solidFill>
          </p:spPr>
          <p:txBody>
            <a:bodyPr/>
            <a:lstStyle/>
            <a:p>
              <a:endParaRPr lang="en-GB"/>
            </a:p>
          </p:txBody>
        </p:sp>
        <p:sp>
          <p:nvSpPr>
            <p:cNvPr id="48" name="TextBox 48"/>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49" name="AutoShape 49"/>
          <p:cNvSpPr/>
          <p:nvPr/>
        </p:nvSpPr>
        <p:spPr>
          <a:xfrm>
            <a:off x="402869" y="10063111"/>
            <a:ext cx="6840370" cy="14288"/>
          </a:xfrm>
          <a:prstGeom prst="line">
            <a:avLst/>
          </a:prstGeom>
          <a:ln w="28575" cap="flat">
            <a:solidFill>
              <a:srgbClr val="F59D25"/>
            </a:solidFill>
            <a:prstDash val="solid"/>
            <a:headEnd type="none" w="sm" len="sm"/>
            <a:tailEnd type="none" w="sm" len="sm"/>
          </a:ln>
        </p:spPr>
        <p:txBody>
          <a:bodyPr/>
          <a:lstStyle/>
          <a:p>
            <a:endParaRPr lang="en-GB"/>
          </a:p>
        </p:txBody>
      </p:sp>
      <p:sp>
        <p:nvSpPr>
          <p:cNvPr id="50" name="TextBox 50"/>
          <p:cNvSpPr txBox="1"/>
          <p:nvPr/>
        </p:nvSpPr>
        <p:spPr>
          <a:xfrm>
            <a:off x="7634296" y="349998"/>
            <a:ext cx="4027261" cy="1075294"/>
          </a:xfrm>
          <a:prstGeom prst="rect">
            <a:avLst/>
          </a:prstGeom>
        </p:spPr>
        <p:txBody>
          <a:bodyPr lIns="0" tIns="0" rIns="0" bIns="0" rtlCol="0" anchor="t">
            <a:spAutoFit/>
          </a:bodyPr>
          <a:lstStyle/>
          <a:p>
            <a:pPr algn="ctr">
              <a:lnSpc>
                <a:spcPts val="1679"/>
              </a:lnSpc>
            </a:pPr>
            <a:r>
              <a:rPr lang="en-US" sz="1200" dirty="0">
                <a:solidFill>
                  <a:srgbClr val="000000"/>
                </a:solidFill>
                <a:latin typeface="Canva Sans Bold"/>
              </a:rPr>
              <a:t>1. AUTHENTIC &amp; VALUES DRIVEN</a:t>
            </a:r>
          </a:p>
          <a:p>
            <a:pPr algn="ctr">
              <a:lnSpc>
                <a:spcPts val="1679"/>
              </a:lnSpc>
            </a:pPr>
            <a:r>
              <a:rPr lang="en-US" sz="1200" dirty="0">
                <a:solidFill>
                  <a:srgbClr val="000000"/>
                </a:solidFill>
                <a:latin typeface="Canva Sans"/>
              </a:rPr>
              <a:t>Many would say that authenticity is the most essential ingredient of Leader. Without it one has no anchor in decision making, relationships and business generally.</a:t>
            </a:r>
          </a:p>
          <a:p>
            <a:pPr algn="ctr">
              <a:lnSpc>
                <a:spcPts val="1679"/>
              </a:lnSpc>
            </a:pPr>
            <a:r>
              <a:rPr lang="en-US" sz="1200" dirty="0">
                <a:solidFill>
                  <a:srgbClr val="000000"/>
                </a:solidFill>
                <a:latin typeface="Canva Sans Bold"/>
              </a:rPr>
              <a:t>Source:</a:t>
            </a:r>
            <a:r>
              <a:rPr lang="en-US" sz="1200" dirty="0">
                <a:solidFill>
                  <a:srgbClr val="000000"/>
                </a:solidFill>
                <a:latin typeface="Canva Sans"/>
              </a:rPr>
              <a:t> </a:t>
            </a:r>
            <a:r>
              <a:rPr lang="en-US" sz="1200" u="sng" dirty="0">
                <a:solidFill>
                  <a:srgbClr val="000000"/>
                </a:solidFill>
                <a:latin typeface="Canva Sans"/>
                <a:hlinkClick r:id="rId3" tooltip="https://online.hbs.edu/blog/post/authentic-leadership"/>
              </a:rPr>
              <a:t>Harvard Business School</a:t>
            </a:r>
          </a:p>
        </p:txBody>
      </p:sp>
      <p:sp>
        <p:nvSpPr>
          <p:cNvPr id="51" name="TextBox 51"/>
          <p:cNvSpPr txBox="1"/>
          <p:nvPr/>
        </p:nvSpPr>
        <p:spPr>
          <a:xfrm>
            <a:off x="12365506" y="501015"/>
            <a:ext cx="5626614" cy="1090042"/>
          </a:xfrm>
          <a:prstGeom prst="rect">
            <a:avLst/>
          </a:prstGeom>
        </p:spPr>
        <p:txBody>
          <a:bodyPr wrap="square" lIns="0" tIns="0" rIns="0" bIns="0" rtlCol="0" anchor="t">
            <a:spAutoFit/>
          </a:bodyPr>
          <a:lstStyle/>
          <a:p>
            <a:pPr algn="ctr">
              <a:lnSpc>
                <a:spcPts val="1679"/>
              </a:lnSpc>
            </a:pPr>
            <a:r>
              <a:rPr lang="en-US" sz="1200" dirty="0">
                <a:solidFill>
                  <a:srgbClr val="FF5757"/>
                </a:solidFill>
                <a:latin typeface="Canva Sans Bold"/>
              </a:rPr>
              <a:t>2. </a:t>
            </a:r>
            <a:r>
              <a:rPr lang="en-US" sz="1200">
                <a:solidFill>
                  <a:srgbClr val="FF5757"/>
                </a:solidFill>
                <a:latin typeface="Canva Sans Bold"/>
              </a:rPr>
              <a:t>OUTWARD FOCUSED</a:t>
            </a:r>
            <a:endParaRPr lang="en-US" sz="1200" dirty="0">
              <a:solidFill>
                <a:srgbClr val="FF5757"/>
              </a:solidFill>
              <a:latin typeface="Canva Sans Bold"/>
            </a:endParaRPr>
          </a:p>
          <a:p>
            <a:pPr algn="ctr">
              <a:lnSpc>
                <a:spcPts val="1679"/>
              </a:lnSpc>
            </a:pPr>
            <a:r>
              <a:rPr lang="en-US" sz="1200" dirty="0">
                <a:solidFill>
                  <a:srgbClr val="FF5757"/>
                </a:solidFill>
                <a:latin typeface="Canva Sans"/>
              </a:rPr>
              <a:t>Our interconnected world  is so volatile that the need to be future focused has become more important than ever. Not just to navigate potential obstacles but to seek out market opportunities too.</a:t>
            </a:r>
          </a:p>
          <a:p>
            <a:pPr algn="ctr">
              <a:lnSpc>
                <a:spcPts val="1679"/>
              </a:lnSpc>
            </a:pPr>
            <a:r>
              <a:rPr lang="en-US" sz="1200" dirty="0">
                <a:solidFill>
                  <a:srgbClr val="FF5757"/>
                </a:solidFill>
                <a:latin typeface="Canva Sans"/>
              </a:rPr>
              <a:t> </a:t>
            </a:r>
            <a:r>
              <a:rPr lang="en-US" sz="1200" dirty="0">
                <a:solidFill>
                  <a:srgbClr val="FF5757"/>
                </a:solidFill>
                <a:latin typeface="Canva Sans Bold"/>
              </a:rPr>
              <a:t>Source: </a:t>
            </a:r>
            <a:r>
              <a:rPr lang="en-US" sz="1200" u="sng" dirty="0">
                <a:solidFill>
                  <a:srgbClr val="FF5757"/>
                </a:solidFill>
                <a:latin typeface="Canva Sans"/>
                <a:hlinkClick r:id="rId4" tooltip="https://www.roffeypark.ac.uk/knowledge-and-learning-resources-hub/future-leadership-the-future-focused-leader/"/>
              </a:rPr>
              <a:t>Roffey Park Institute</a:t>
            </a:r>
          </a:p>
        </p:txBody>
      </p:sp>
      <p:sp>
        <p:nvSpPr>
          <p:cNvPr id="52" name="TextBox 52"/>
          <p:cNvSpPr txBox="1"/>
          <p:nvPr/>
        </p:nvSpPr>
        <p:spPr>
          <a:xfrm>
            <a:off x="12783340" y="2074852"/>
            <a:ext cx="5325411" cy="1308050"/>
          </a:xfrm>
          <a:prstGeom prst="rect">
            <a:avLst/>
          </a:prstGeom>
        </p:spPr>
        <p:txBody>
          <a:bodyPr lIns="0" tIns="0" rIns="0" bIns="0" rtlCol="0" anchor="t">
            <a:spAutoFit/>
          </a:bodyPr>
          <a:lstStyle/>
          <a:p>
            <a:pPr algn="ctr">
              <a:lnSpc>
                <a:spcPts val="1679"/>
              </a:lnSpc>
            </a:pPr>
            <a:r>
              <a:rPr lang="en-US" sz="1200" dirty="0">
                <a:solidFill>
                  <a:srgbClr val="004AAD"/>
                </a:solidFill>
                <a:latin typeface="Canva Sans Bold"/>
              </a:rPr>
              <a:t>3. </a:t>
            </a:r>
            <a:r>
              <a:rPr lang="en-US" sz="1200">
                <a:solidFill>
                  <a:srgbClr val="004AAD"/>
                </a:solidFill>
                <a:latin typeface="Canva Sans Bold"/>
              </a:rPr>
              <a:t>‘SENSE-MAKER</a:t>
            </a:r>
            <a:r>
              <a:rPr lang="en-US" sz="1200" dirty="0">
                <a:solidFill>
                  <a:srgbClr val="004AAD"/>
                </a:solidFill>
                <a:latin typeface="Canva Sans Bold"/>
              </a:rPr>
              <a:t>’</a:t>
            </a:r>
          </a:p>
          <a:p>
            <a:pPr algn="ctr">
              <a:lnSpc>
                <a:spcPts val="1679"/>
              </a:lnSpc>
            </a:pPr>
            <a:r>
              <a:rPr lang="en-US" sz="1200" dirty="0">
                <a:solidFill>
                  <a:srgbClr val="004AAD"/>
                </a:solidFill>
                <a:latin typeface="Canva Sans"/>
              </a:rPr>
              <a:t>Good Leadership stimulates new ways of seeing, understanding, thinking, problem-solving, acting and working together.</a:t>
            </a:r>
          </a:p>
          <a:p>
            <a:pPr algn="ctr">
              <a:lnSpc>
                <a:spcPts val="1679"/>
              </a:lnSpc>
            </a:pPr>
            <a:r>
              <a:rPr lang="en-US" sz="1200" dirty="0">
                <a:solidFill>
                  <a:srgbClr val="004AAD"/>
                </a:solidFill>
                <a:latin typeface="Canva Sans"/>
              </a:rPr>
              <a:t>Leaders promote new ways to understand the deeper purpose behind work. Their efforts help their people see clarity through the fog!</a:t>
            </a:r>
          </a:p>
          <a:p>
            <a:pPr algn="ctr">
              <a:lnSpc>
                <a:spcPts val="1679"/>
              </a:lnSpc>
            </a:pPr>
            <a:r>
              <a:rPr lang="en-US" sz="1200" dirty="0">
                <a:solidFill>
                  <a:srgbClr val="004AAD"/>
                </a:solidFill>
                <a:latin typeface="Canva Sans Bold"/>
              </a:rPr>
              <a:t>Source:</a:t>
            </a:r>
            <a:r>
              <a:rPr lang="en-US" sz="1200" dirty="0">
                <a:solidFill>
                  <a:srgbClr val="004AAD"/>
                </a:solidFill>
                <a:latin typeface="Canva Sans"/>
              </a:rPr>
              <a:t>  </a:t>
            </a:r>
            <a:r>
              <a:rPr lang="en-US" sz="1200" u="sng" dirty="0">
                <a:solidFill>
                  <a:srgbClr val="004AAD"/>
                </a:solidFill>
                <a:latin typeface="Canva Sans"/>
                <a:hlinkClick r:id="rId5" tooltip="https://www.forbes.com/sites/forbescoachescouncil/2020/04/13/leader-as-chief-sense-maker/?sh=728fe4b42264"/>
              </a:rPr>
              <a:t>Forbes</a:t>
            </a:r>
          </a:p>
        </p:txBody>
      </p:sp>
      <p:sp>
        <p:nvSpPr>
          <p:cNvPr id="53" name="TextBox 53"/>
          <p:cNvSpPr txBox="1"/>
          <p:nvPr/>
        </p:nvSpPr>
        <p:spPr>
          <a:xfrm>
            <a:off x="13103531" y="4156657"/>
            <a:ext cx="5121852" cy="1293303"/>
          </a:xfrm>
          <a:prstGeom prst="rect">
            <a:avLst/>
          </a:prstGeom>
        </p:spPr>
        <p:txBody>
          <a:bodyPr wrap="square" lIns="0" tIns="0" rIns="0" bIns="0" rtlCol="0" anchor="t">
            <a:spAutoFit/>
          </a:bodyPr>
          <a:lstStyle/>
          <a:p>
            <a:pPr algn="ctr">
              <a:lnSpc>
                <a:spcPts val="1679"/>
              </a:lnSpc>
            </a:pPr>
            <a:r>
              <a:rPr lang="en-US" sz="1200" dirty="0">
                <a:solidFill>
                  <a:srgbClr val="5E17EB"/>
                </a:solidFill>
                <a:latin typeface="Canva Sans Bold"/>
              </a:rPr>
              <a:t>4. ENABLER AND COACH</a:t>
            </a:r>
          </a:p>
          <a:p>
            <a:pPr algn="ctr">
              <a:lnSpc>
                <a:spcPts val="1679"/>
              </a:lnSpc>
            </a:pPr>
            <a:r>
              <a:rPr lang="en-US" sz="1200" dirty="0">
                <a:solidFill>
                  <a:srgbClr val="5E17EB"/>
                </a:solidFill>
                <a:latin typeface="Canva Sans"/>
              </a:rPr>
              <a:t>We have learnt that the ‘command &amp; control’ (push) approach has a limited shelf life!  The ‘pull’ approach of the Coach seeks to draw out the opinions/solutions of all the team, empowering them and their ownership and creating breadth of ways forward</a:t>
            </a:r>
          </a:p>
          <a:p>
            <a:pPr algn="ctr">
              <a:lnSpc>
                <a:spcPts val="1679"/>
              </a:lnSpc>
            </a:pPr>
            <a:r>
              <a:rPr lang="en-US" sz="1200" dirty="0">
                <a:solidFill>
                  <a:srgbClr val="5E17EB"/>
                </a:solidFill>
                <a:latin typeface="Canva Sans Bold"/>
              </a:rPr>
              <a:t>Source: </a:t>
            </a:r>
            <a:r>
              <a:rPr lang="en-US" sz="1200" u="sng" dirty="0">
                <a:solidFill>
                  <a:srgbClr val="5E17EB"/>
                </a:solidFill>
                <a:latin typeface="Canva Sans"/>
                <a:hlinkClick r:id="rId6" tooltip="https://hbr.org/2019/11/the-leader-as-coach"/>
              </a:rPr>
              <a:t>Harvard Business School</a:t>
            </a:r>
          </a:p>
        </p:txBody>
      </p:sp>
      <p:sp>
        <p:nvSpPr>
          <p:cNvPr id="54" name="TextBox 54"/>
          <p:cNvSpPr txBox="1"/>
          <p:nvPr/>
        </p:nvSpPr>
        <p:spPr>
          <a:xfrm>
            <a:off x="13103531" y="6315817"/>
            <a:ext cx="4827350" cy="1308050"/>
          </a:xfrm>
          <a:prstGeom prst="rect">
            <a:avLst/>
          </a:prstGeom>
        </p:spPr>
        <p:txBody>
          <a:bodyPr lIns="0" tIns="0" rIns="0" bIns="0" rtlCol="0" anchor="t">
            <a:spAutoFit/>
          </a:bodyPr>
          <a:lstStyle/>
          <a:p>
            <a:pPr algn="ctr">
              <a:lnSpc>
                <a:spcPts val="1679"/>
              </a:lnSpc>
            </a:pPr>
            <a:r>
              <a:rPr lang="en-US" sz="1200" dirty="0">
                <a:solidFill>
                  <a:srgbClr val="7ED957"/>
                </a:solidFill>
                <a:latin typeface="Canva Sans Bold"/>
              </a:rPr>
              <a:t>5. EMOTIONALLY INTELLIGENT </a:t>
            </a:r>
            <a:r>
              <a:rPr lang="en-US" sz="1200">
                <a:solidFill>
                  <a:srgbClr val="7ED957"/>
                </a:solidFill>
                <a:latin typeface="Canva Sans Bold"/>
              </a:rPr>
              <a:t>AND RESILIENT</a:t>
            </a:r>
            <a:endParaRPr lang="en-US" sz="1200" dirty="0">
              <a:solidFill>
                <a:srgbClr val="7ED957"/>
              </a:solidFill>
              <a:latin typeface="Canva Sans Bold"/>
            </a:endParaRPr>
          </a:p>
          <a:p>
            <a:pPr algn="ctr">
              <a:lnSpc>
                <a:spcPts val="1679"/>
              </a:lnSpc>
            </a:pPr>
            <a:r>
              <a:rPr lang="en-US" sz="1200" dirty="0">
                <a:solidFill>
                  <a:srgbClr val="7ED957"/>
                </a:solidFill>
                <a:latin typeface="Canva Sans"/>
              </a:rPr>
              <a:t>EI is possibly one of the most talked about concepts in Leadership these days. Leaders who have the ability to manage ‘self’ and ‘others’ and stay resilient in themselves in challenging times is a key Leadership trait.  </a:t>
            </a:r>
            <a:r>
              <a:rPr lang="en-US" sz="1200" dirty="0">
                <a:solidFill>
                  <a:srgbClr val="7ED957"/>
                </a:solidFill>
                <a:latin typeface="Canva Sans Bold"/>
              </a:rPr>
              <a:t>Source:</a:t>
            </a:r>
            <a:r>
              <a:rPr lang="en-US" sz="1200" dirty="0">
                <a:solidFill>
                  <a:srgbClr val="7ED957"/>
                </a:solidFill>
                <a:latin typeface="Canva Sans"/>
              </a:rPr>
              <a:t> </a:t>
            </a:r>
            <a:r>
              <a:rPr lang="en-US" sz="1200" u="sng" dirty="0">
                <a:solidFill>
                  <a:srgbClr val="7ED957"/>
                </a:solidFill>
                <a:latin typeface="Canva Sans"/>
                <a:hlinkClick r:id="rId7" tooltip="https://www.businessandleadership.com/leadership/item/33518-what-makes-a-leader/"/>
              </a:rPr>
              <a:t>Daniel Goleman</a:t>
            </a:r>
            <a:r>
              <a:rPr lang="en-US" sz="1200" dirty="0">
                <a:solidFill>
                  <a:srgbClr val="7ED957"/>
                </a:solidFill>
                <a:latin typeface="Canva Sans"/>
              </a:rPr>
              <a:t> and </a:t>
            </a:r>
            <a:r>
              <a:rPr lang="en-US" sz="1200" u="sng" dirty="0">
                <a:solidFill>
                  <a:srgbClr val="7ED957"/>
                </a:solidFill>
                <a:latin typeface="Canva Sans"/>
                <a:hlinkClick r:id="rId8" tooltip="https://www.forbes.com/sites/forbescoachescouncil/2021/01/05/seven-traits-of-an-emotionally-intelligent-leader/?sh=39e749db7f21"/>
              </a:rPr>
              <a:t>Forbes</a:t>
            </a:r>
          </a:p>
        </p:txBody>
      </p:sp>
      <p:sp>
        <p:nvSpPr>
          <p:cNvPr id="55" name="TextBox 55"/>
          <p:cNvSpPr txBox="1"/>
          <p:nvPr/>
        </p:nvSpPr>
        <p:spPr>
          <a:xfrm>
            <a:off x="12782505" y="8265427"/>
            <a:ext cx="4825150" cy="1308050"/>
          </a:xfrm>
          <a:prstGeom prst="rect">
            <a:avLst/>
          </a:prstGeom>
        </p:spPr>
        <p:txBody>
          <a:bodyPr wrap="square" lIns="0" tIns="0" rIns="0" bIns="0" rtlCol="0" anchor="t">
            <a:spAutoFit/>
          </a:bodyPr>
          <a:lstStyle/>
          <a:p>
            <a:pPr algn="ctr">
              <a:lnSpc>
                <a:spcPts val="1679"/>
              </a:lnSpc>
            </a:pPr>
            <a:r>
              <a:rPr lang="en-US" sz="1200" dirty="0">
                <a:solidFill>
                  <a:srgbClr val="0CC0DF"/>
                </a:solidFill>
                <a:latin typeface="Canva Sans Bold"/>
              </a:rPr>
              <a:t>6. COLLABORATION AND </a:t>
            </a:r>
            <a:r>
              <a:rPr lang="en-US" sz="1200">
                <a:solidFill>
                  <a:srgbClr val="0CC0DF"/>
                </a:solidFill>
                <a:latin typeface="Canva Sans Bold"/>
              </a:rPr>
              <a:t>RELATIONSHIPS DRIVEN</a:t>
            </a:r>
            <a:endParaRPr lang="en-US" sz="1200" dirty="0">
              <a:solidFill>
                <a:srgbClr val="0CC0DF"/>
              </a:solidFill>
              <a:latin typeface="Canva Sans Bold"/>
            </a:endParaRPr>
          </a:p>
          <a:p>
            <a:pPr algn="ctr">
              <a:lnSpc>
                <a:spcPts val="1679"/>
              </a:lnSpc>
            </a:pPr>
            <a:r>
              <a:rPr lang="en-US" sz="1200" dirty="0">
                <a:solidFill>
                  <a:srgbClr val="0CC0DF"/>
                </a:solidFill>
                <a:latin typeface="Canva Sans"/>
              </a:rPr>
              <a:t>Leadership is not a position, it is an action (</a:t>
            </a:r>
            <a:r>
              <a:rPr lang="en-US" sz="1200" u="sng" dirty="0">
                <a:solidFill>
                  <a:srgbClr val="0CC0DF"/>
                </a:solidFill>
                <a:latin typeface="Canva Sans"/>
                <a:hlinkClick r:id="rId9" tooltip="https://www.youtube.com/watch?v=LDQj-sU9Opw"/>
              </a:rPr>
              <a:t>Sinek</a:t>
            </a:r>
            <a:r>
              <a:rPr lang="en-US" sz="1200" dirty="0">
                <a:solidFill>
                  <a:srgbClr val="0CC0DF"/>
                </a:solidFill>
                <a:latin typeface="Canva Sans"/>
              </a:rPr>
              <a:t>) and therefore you need to be the kind of Leader people want to follow!</a:t>
            </a:r>
          </a:p>
          <a:p>
            <a:pPr algn="ctr">
              <a:lnSpc>
                <a:spcPts val="1679"/>
              </a:lnSpc>
            </a:pPr>
            <a:r>
              <a:rPr lang="en-US" sz="1200" dirty="0">
                <a:solidFill>
                  <a:srgbClr val="0CC0DF"/>
                </a:solidFill>
                <a:latin typeface="Canva Sans"/>
              </a:rPr>
              <a:t>Whilst the Leader needs to be collaborative in approach there is a need to understand and celebrate differences too.</a:t>
            </a:r>
          </a:p>
          <a:p>
            <a:pPr algn="ctr">
              <a:lnSpc>
                <a:spcPts val="1679"/>
              </a:lnSpc>
            </a:pPr>
            <a:r>
              <a:rPr lang="en-US" sz="1200" dirty="0">
                <a:solidFill>
                  <a:srgbClr val="0CC0DF"/>
                </a:solidFill>
                <a:latin typeface="Canva Sans Bold"/>
              </a:rPr>
              <a:t>Source: </a:t>
            </a:r>
            <a:r>
              <a:rPr lang="en-US" sz="1200" u="sng" dirty="0">
                <a:solidFill>
                  <a:srgbClr val="0CC0DF"/>
                </a:solidFill>
                <a:latin typeface="Canva Sans"/>
                <a:hlinkClick r:id="rId10" tooltip="https://www.matthewsyed.co.uk/book/rebel-ideas-the-power-of-diverse-thinking/"/>
              </a:rPr>
              <a:t>Matthew Syed, Rebel Ideas</a:t>
            </a:r>
          </a:p>
        </p:txBody>
      </p:sp>
      <p:sp>
        <p:nvSpPr>
          <p:cNvPr id="56" name="TextBox 56"/>
          <p:cNvSpPr txBox="1"/>
          <p:nvPr/>
        </p:nvSpPr>
        <p:spPr>
          <a:xfrm>
            <a:off x="6826054" y="8395579"/>
            <a:ext cx="5155074" cy="1511311"/>
          </a:xfrm>
          <a:prstGeom prst="rect">
            <a:avLst/>
          </a:prstGeom>
        </p:spPr>
        <p:txBody>
          <a:bodyPr lIns="0" tIns="0" rIns="0" bIns="0" rtlCol="0" anchor="t">
            <a:spAutoFit/>
          </a:bodyPr>
          <a:lstStyle/>
          <a:p>
            <a:pPr algn="ctr">
              <a:lnSpc>
                <a:spcPts val="1679"/>
              </a:lnSpc>
            </a:pPr>
            <a:r>
              <a:rPr lang="en-US" sz="1200" dirty="0">
                <a:solidFill>
                  <a:srgbClr val="737373"/>
                </a:solidFill>
                <a:latin typeface="Canva Sans Bold"/>
              </a:rPr>
              <a:t>7.SKILLS CHEF!</a:t>
            </a:r>
          </a:p>
          <a:p>
            <a:pPr algn="ctr">
              <a:lnSpc>
                <a:spcPts val="1679"/>
              </a:lnSpc>
            </a:pPr>
            <a:r>
              <a:rPr lang="en-US" sz="1200" dirty="0">
                <a:solidFill>
                  <a:srgbClr val="737373"/>
                </a:solidFill>
                <a:latin typeface="Canva Sans"/>
              </a:rPr>
              <a:t>In a global/VUCA world, Leaders need to have the skills to be able to take a range of organisational skills (typically not traditional ‘ingredients’) and create something new. This ‘mix' may include using high levels of Emotional Intelligence, alongside elements of automation and AI, for instance.</a:t>
            </a:r>
          </a:p>
          <a:p>
            <a:pPr algn="ctr">
              <a:lnSpc>
                <a:spcPts val="1679"/>
              </a:lnSpc>
            </a:pPr>
            <a:r>
              <a:rPr lang="en-US" sz="1200" dirty="0">
                <a:solidFill>
                  <a:srgbClr val="737373"/>
                </a:solidFill>
                <a:latin typeface="Canva Sans Bold"/>
              </a:rPr>
              <a:t>Source:</a:t>
            </a:r>
            <a:r>
              <a:rPr lang="en-US" sz="1200" dirty="0">
                <a:solidFill>
                  <a:srgbClr val="737373"/>
                </a:solidFill>
                <a:latin typeface="Canva Sans"/>
              </a:rPr>
              <a:t> </a:t>
            </a:r>
            <a:r>
              <a:rPr lang="en-US" sz="1200" u="sng" dirty="0">
                <a:solidFill>
                  <a:srgbClr val="737373"/>
                </a:solidFill>
                <a:latin typeface="Canva Sans"/>
                <a:hlinkClick r:id="rId11" tooltip="https://thefutureorganization.com"/>
              </a:rPr>
              <a:t>Jacob Morgan. Future Organisation</a:t>
            </a:r>
          </a:p>
        </p:txBody>
      </p:sp>
      <p:sp>
        <p:nvSpPr>
          <p:cNvPr id="57" name="TextBox 57"/>
          <p:cNvSpPr txBox="1"/>
          <p:nvPr/>
        </p:nvSpPr>
        <p:spPr>
          <a:xfrm>
            <a:off x="1028700" y="8263378"/>
            <a:ext cx="4994408" cy="1090042"/>
          </a:xfrm>
          <a:prstGeom prst="rect">
            <a:avLst/>
          </a:prstGeom>
        </p:spPr>
        <p:txBody>
          <a:bodyPr lIns="0" tIns="0" rIns="0" bIns="0" rtlCol="0" anchor="t">
            <a:spAutoFit/>
          </a:bodyPr>
          <a:lstStyle/>
          <a:p>
            <a:pPr algn="ctr">
              <a:lnSpc>
                <a:spcPts val="1679"/>
              </a:lnSpc>
            </a:pPr>
            <a:r>
              <a:rPr lang="en-US" sz="1200" dirty="0">
                <a:solidFill>
                  <a:srgbClr val="FF66C4"/>
                </a:solidFill>
                <a:latin typeface="Canva Sans Bold"/>
              </a:rPr>
              <a:t>8.  </a:t>
            </a:r>
            <a:r>
              <a:rPr lang="en-US" sz="1200">
                <a:solidFill>
                  <a:srgbClr val="FF66C4"/>
                </a:solidFill>
                <a:latin typeface="Canva Sans Bold"/>
              </a:rPr>
              <a:t>AGILE AND </a:t>
            </a:r>
            <a:r>
              <a:rPr lang="en-US" sz="1200" dirty="0">
                <a:solidFill>
                  <a:srgbClr val="FF66C4"/>
                </a:solidFill>
                <a:latin typeface="Canva Sans Bold"/>
              </a:rPr>
              <a:t>ADAPTIVE</a:t>
            </a:r>
          </a:p>
          <a:p>
            <a:pPr algn="ctr">
              <a:lnSpc>
                <a:spcPts val="1679"/>
              </a:lnSpc>
            </a:pPr>
            <a:r>
              <a:rPr lang="en-US" sz="1200" dirty="0">
                <a:solidFill>
                  <a:srgbClr val="FF66C4"/>
                </a:solidFill>
                <a:latin typeface="Canva Sans"/>
              </a:rPr>
              <a:t>In our fast-paced, volatile world, the need to be agile and adaptive to external and internal pressure is critical. Leaders are needing to move from an ‘expert’ role to that of ‘catalyst'.</a:t>
            </a:r>
          </a:p>
          <a:p>
            <a:pPr algn="ctr">
              <a:lnSpc>
                <a:spcPts val="1679"/>
              </a:lnSpc>
            </a:pPr>
            <a:r>
              <a:rPr lang="en-US" sz="1200" dirty="0">
                <a:solidFill>
                  <a:srgbClr val="FF66C4"/>
                </a:solidFill>
                <a:latin typeface="Canva Sans Bold"/>
              </a:rPr>
              <a:t>Source: </a:t>
            </a:r>
            <a:r>
              <a:rPr lang="en-US" sz="1200" u="sng" dirty="0">
                <a:solidFill>
                  <a:srgbClr val="FF66C4"/>
                </a:solidFill>
                <a:latin typeface="Canva Sans"/>
                <a:hlinkClick r:id="rId12" tooltip="https://www.forbes.com/sites/tonygambill/2022/02/16/agility-is-a-superpower-how-great-leaders-assess-challenges-and-adapt-for-success/?sh=54b0ed2a3759"/>
              </a:rPr>
              <a:t>Forbes</a:t>
            </a:r>
            <a:r>
              <a:rPr lang="en-US" sz="1200" dirty="0">
                <a:solidFill>
                  <a:srgbClr val="FF66C4"/>
                </a:solidFill>
                <a:latin typeface="Canva Sans"/>
              </a:rPr>
              <a:t> &amp; </a:t>
            </a:r>
            <a:r>
              <a:rPr lang="en-US" sz="1200" u="sng" dirty="0">
                <a:solidFill>
                  <a:srgbClr val="FF66C4"/>
                </a:solidFill>
                <a:latin typeface="Canva Sans"/>
                <a:hlinkClick r:id="rId13" tooltip="https://www.agilebusiness.org/static/16d98465-2897-46fb-a05851e540067f3b/White-Paper-Leadership-Agility-From-Expert-to-Catalyst.pdf"/>
              </a:rPr>
              <a:t>Agile Business</a:t>
            </a:r>
          </a:p>
        </p:txBody>
      </p:sp>
      <p:sp>
        <p:nvSpPr>
          <p:cNvPr id="58" name="TextBox 58"/>
          <p:cNvSpPr txBox="1"/>
          <p:nvPr/>
        </p:nvSpPr>
        <p:spPr>
          <a:xfrm>
            <a:off x="494418" y="6379333"/>
            <a:ext cx="5461676" cy="1308050"/>
          </a:xfrm>
          <a:prstGeom prst="rect">
            <a:avLst/>
          </a:prstGeom>
        </p:spPr>
        <p:txBody>
          <a:bodyPr lIns="0" tIns="0" rIns="0" bIns="0" rtlCol="0" anchor="t">
            <a:spAutoFit/>
          </a:bodyPr>
          <a:lstStyle/>
          <a:p>
            <a:pPr algn="ctr">
              <a:lnSpc>
                <a:spcPts val="1679"/>
              </a:lnSpc>
            </a:pPr>
            <a:r>
              <a:rPr lang="en-US" sz="1200" dirty="0">
                <a:solidFill>
                  <a:srgbClr val="7ED957"/>
                </a:solidFill>
                <a:latin typeface="Canva Sans Bold"/>
              </a:rPr>
              <a:t>9. ACCOUNTABLE, </a:t>
            </a:r>
            <a:r>
              <a:rPr lang="en-US" sz="1200">
                <a:solidFill>
                  <a:srgbClr val="7ED957"/>
                </a:solidFill>
                <a:latin typeface="Canva Sans Bold"/>
              </a:rPr>
              <a:t>HUMBLE AND </a:t>
            </a:r>
            <a:r>
              <a:rPr lang="en-US" sz="1200" dirty="0">
                <a:solidFill>
                  <a:srgbClr val="7ED957"/>
                </a:solidFill>
                <a:latin typeface="Canva Sans Bold"/>
              </a:rPr>
              <a:t>VULNERABLE</a:t>
            </a:r>
          </a:p>
          <a:p>
            <a:pPr algn="ctr">
              <a:lnSpc>
                <a:spcPts val="1679"/>
              </a:lnSpc>
            </a:pPr>
            <a:r>
              <a:rPr lang="en-US" sz="1200" dirty="0">
                <a:solidFill>
                  <a:srgbClr val="7ED957"/>
                </a:solidFill>
                <a:latin typeface="Canva Sans"/>
              </a:rPr>
              <a:t>For generations, ego and status have driven Leadership. But haven’t we seen what that does to business and our countries? People are seeking humility in Leaders. Not weak humility or vulnerability but a brave ownership of mistakes and faults and a human workers can resonate with. </a:t>
            </a:r>
          </a:p>
          <a:p>
            <a:pPr algn="ctr">
              <a:lnSpc>
                <a:spcPts val="1679"/>
              </a:lnSpc>
            </a:pPr>
            <a:r>
              <a:rPr lang="en-US" sz="1200" dirty="0">
                <a:solidFill>
                  <a:srgbClr val="7ED957"/>
                </a:solidFill>
                <a:latin typeface="Canva Sans Bold"/>
              </a:rPr>
              <a:t>Source: </a:t>
            </a:r>
            <a:r>
              <a:rPr lang="en-US" sz="1200" u="sng" dirty="0">
                <a:solidFill>
                  <a:srgbClr val="7ED957"/>
                </a:solidFill>
                <a:latin typeface="Canva Sans"/>
                <a:hlinkClick r:id="rId14" tooltip="https://catalyst.nejm.org/doi/full/10.1056/CAT.18.0185"/>
              </a:rPr>
              <a:t>Edgar Schein</a:t>
            </a:r>
          </a:p>
        </p:txBody>
      </p:sp>
      <p:sp>
        <p:nvSpPr>
          <p:cNvPr id="59" name="TextBox 59"/>
          <p:cNvSpPr txBox="1"/>
          <p:nvPr/>
        </p:nvSpPr>
        <p:spPr>
          <a:xfrm>
            <a:off x="494418" y="4615815"/>
            <a:ext cx="5100230" cy="1308050"/>
          </a:xfrm>
          <a:prstGeom prst="rect">
            <a:avLst/>
          </a:prstGeom>
        </p:spPr>
        <p:txBody>
          <a:bodyPr lIns="0" tIns="0" rIns="0" bIns="0" rtlCol="0" anchor="t">
            <a:spAutoFit/>
          </a:bodyPr>
          <a:lstStyle/>
          <a:p>
            <a:pPr algn="ctr">
              <a:lnSpc>
                <a:spcPts val="1679"/>
              </a:lnSpc>
            </a:pPr>
            <a:r>
              <a:rPr lang="en-US" sz="1200" dirty="0">
                <a:solidFill>
                  <a:srgbClr val="F59D25"/>
                </a:solidFill>
                <a:latin typeface="Canva Sans Bold"/>
              </a:rPr>
              <a:t>10</a:t>
            </a:r>
            <a:r>
              <a:rPr lang="en-US" sz="1200">
                <a:solidFill>
                  <a:srgbClr val="F59D25"/>
                </a:solidFill>
                <a:latin typeface="Canva Sans Bold"/>
              </a:rPr>
              <a:t>. POSITIVE </a:t>
            </a:r>
            <a:r>
              <a:rPr lang="en-US" sz="1200" dirty="0">
                <a:solidFill>
                  <a:srgbClr val="F59D25"/>
                </a:solidFill>
                <a:latin typeface="Canva Sans Bold"/>
              </a:rPr>
              <a:t>COMMUNICATOR: </a:t>
            </a:r>
          </a:p>
          <a:p>
            <a:pPr algn="ctr">
              <a:lnSpc>
                <a:spcPts val="1679"/>
              </a:lnSpc>
            </a:pPr>
            <a:r>
              <a:rPr lang="en-US" sz="1200" dirty="0">
                <a:solidFill>
                  <a:srgbClr val="F59D25"/>
                </a:solidFill>
                <a:latin typeface="Canva Sans"/>
              </a:rPr>
              <a:t>All other areas in this tool are only useful if they can be communicated to people in a way that inspires.  Story telling, sense making, inspiration and vision setting are all critical Leadership skills if we are to inspire our people</a:t>
            </a:r>
          </a:p>
          <a:p>
            <a:pPr algn="ctr">
              <a:lnSpc>
                <a:spcPts val="1679"/>
              </a:lnSpc>
            </a:pPr>
            <a:r>
              <a:rPr lang="en-US" sz="1200" dirty="0">
                <a:solidFill>
                  <a:srgbClr val="F59D25"/>
                </a:solidFill>
                <a:latin typeface="Canva Sans Bold"/>
              </a:rPr>
              <a:t>Source:</a:t>
            </a:r>
            <a:r>
              <a:rPr lang="en-US" sz="1200" dirty="0">
                <a:solidFill>
                  <a:srgbClr val="F59D25"/>
                </a:solidFill>
                <a:latin typeface="Canva Sans"/>
              </a:rPr>
              <a:t>  </a:t>
            </a:r>
            <a:r>
              <a:rPr lang="en-US" sz="1200" u="sng" dirty="0">
                <a:solidFill>
                  <a:srgbClr val="F59D25"/>
                </a:solidFill>
                <a:latin typeface="Canva Sans"/>
                <a:hlinkClick r:id="rId15" tooltip="https://hbr.org/2022/11/how-great-leaders-communicate"/>
              </a:rPr>
              <a:t>Harvard Business Review</a:t>
            </a:r>
          </a:p>
        </p:txBody>
      </p:sp>
      <p:sp>
        <p:nvSpPr>
          <p:cNvPr id="60" name="TextBox 60"/>
          <p:cNvSpPr txBox="1"/>
          <p:nvPr/>
        </p:nvSpPr>
        <p:spPr>
          <a:xfrm>
            <a:off x="252813" y="2344649"/>
            <a:ext cx="5642624" cy="1511311"/>
          </a:xfrm>
          <a:prstGeom prst="rect">
            <a:avLst/>
          </a:prstGeom>
        </p:spPr>
        <p:txBody>
          <a:bodyPr lIns="0" tIns="0" rIns="0" bIns="0" rtlCol="0" anchor="t">
            <a:spAutoFit/>
          </a:bodyPr>
          <a:lstStyle/>
          <a:p>
            <a:pPr algn="ctr">
              <a:lnSpc>
                <a:spcPts val="1679"/>
              </a:lnSpc>
            </a:pPr>
            <a:r>
              <a:rPr lang="en-US" sz="1200">
                <a:solidFill>
                  <a:srgbClr val="5E17EB"/>
                </a:solidFill>
                <a:latin typeface="Canva Sans Bold"/>
              </a:rPr>
              <a:t>11. CUSTOMER </a:t>
            </a:r>
            <a:r>
              <a:rPr lang="en-US" sz="1200" dirty="0">
                <a:solidFill>
                  <a:srgbClr val="5E17EB"/>
                </a:solidFill>
                <a:latin typeface="Canva Sans Bold"/>
              </a:rPr>
              <a:t>AND </a:t>
            </a:r>
            <a:r>
              <a:rPr lang="en-US" sz="1200">
                <a:solidFill>
                  <a:srgbClr val="5E17EB"/>
                </a:solidFill>
                <a:latin typeface="Canva Sans Bold"/>
              </a:rPr>
              <a:t>SERVICE FOCUSED</a:t>
            </a:r>
            <a:r>
              <a:rPr lang="en-US" sz="1200" dirty="0">
                <a:solidFill>
                  <a:srgbClr val="5E17EB"/>
                </a:solidFill>
                <a:latin typeface="Canva Sans Bold"/>
              </a:rPr>
              <a:t>: </a:t>
            </a:r>
          </a:p>
          <a:p>
            <a:pPr algn="ctr">
              <a:lnSpc>
                <a:spcPts val="1679"/>
              </a:lnSpc>
            </a:pPr>
            <a:r>
              <a:rPr lang="en-US" sz="1200" dirty="0">
                <a:solidFill>
                  <a:srgbClr val="5E17EB"/>
                </a:solidFill>
                <a:latin typeface="Canva Sans"/>
              </a:rPr>
              <a:t>Many of the other areas of this assessment are focused on the </a:t>
            </a:r>
            <a:r>
              <a:rPr lang="en-US" sz="1200" dirty="0">
                <a:solidFill>
                  <a:srgbClr val="5E17EB"/>
                </a:solidFill>
                <a:latin typeface="Canva Sans Italics"/>
              </a:rPr>
              <a:t>characteristics</a:t>
            </a:r>
            <a:r>
              <a:rPr lang="en-US" sz="1200" dirty="0">
                <a:solidFill>
                  <a:srgbClr val="5E17EB"/>
                </a:solidFill>
                <a:latin typeface="Canva Sans"/>
              </a:rPr>
              <a:t> of a Leader, but a Leader has to be obsessed with what the customer needs or there is no business. This is the strength of the "Amazon's of this world. A solid understanding of what the customer needs and how to service that need is essential.</a:t>
            </a:r>
          </a:p>
          <a:p>
            <a:pPr algn="ctr">
              <a:lnSpc>
                <a:spcPts val="1679"/>
              </a:lnSpc>
            </a:pPr>
            <a:r>
              <a:rPr lang="en-US" sz="1200" dirty="0">
                <a:solidFill>
                  <a:srgbClr val="5E17EB"/>
                </a:solidFill>
                <a:latin typeface="Canva Sans Bold"/>
              </a:rPr>
              <a:t>Source: </a:t>
            </a:r>
            <a:r>
              <a:rPr lang="en-US" sz="1200" u="sng" dirty="0">
                <a:solidFill>
                  <a:srgbClr val="5E17EB"/>
                </a:solidFill>
                <a:latin typeface="Canva Sans"/>
                <a:hlinkClick r:id="rId16" tooltip="https://www.smartkarrot.com/resources/blog/customer-centric-leaders/"/>
              </a:rPr>
              <a:t>Smartkarrot</a:t>
            </a:r>
          </a:p>
        </p:txBody>
      </p:sp>
      <p:sp>
        <p:nvSpPr>
          <p:cNvPr id="61" name="TextBox 61"/>
          <p:cNvSpPr txBox="1"/>
          <p:nvPr/>
        </p:nvSpPr>
        <p:spPr>
          <a:xfrm>
            <a:off x="346929" y="424648"/>
            <a:ext cx="6394545" cy="1526059"/>
          </a:xfrm>
          <a:prstGeom prst="rect">
            <a:avLst/>
          </a:prstGeom>
        </p:spPr>
        <p:txBody>
          <a:bodyPr wrap="square" lIns="0" tIns="0" rIns="0" bIns="0" rtlCol="0" anchor="t">
            <a:spAutoFit/>
          </a:bodyPr>
          <a:lstStyle/>
          <a:p>
            <a:pPr algn="ctr">
              <a:lnSpc>
                <a:spcPts val="1679"/>
              </a:lnSpc>
            </a:pPr>
            <a:r>
              <a:rPr lang="en-US" sz="1200" dirty="0">
                <a:solidFill>
                  <a:srgbClr val="F59D25"/>
                </a:solidFill>
                <a:latin typeface="Canva Sans Bold"/>
              </a:rPr>
              <a:t>12</a:t>
            </a:r>
            <a:r>
              <a:rPr lang="en-US" sz="1200">
                <a:solidFill>
                  <a:srgbClr val="F59D25"/>
                </a:solidFill>
                <a:latin typeface="Canva Sans Bold"/>
              </a:rPr>
              <a:t>. BRAVE</a:t>
            </a:r>
            <a:endParaRPr lang="en-US" sz="1200" dirty="0">
              <a:solidFill>
                <a:srgbClr val="F59D25"/>
              </a:solidFill>
              <a:latin typeface="Canva Sans Bold"/>
            </a:endParaRPr>
          </a:p>
          <a:p>
            <a:pPr algn="ctr">
              <a:lnSpc>
                <a:spcPts val="1679"/>
              </a:lnSpc>
            </a:pPr>
            <a:r>
              <a:rPr lang="en-US" sz="1200" dirty="0">
                <a:solidFill>
                  <a:srgbClr val="F59D25"/>
                </a:solidFill>
                <a:latin typeface="Canva Sans"/>
              </a:rPr>
              <a:t>Some aspects of Leadership might come to you naturally, but others are universally uncomfortable and challenging—and one of those is courage!</a:t>
            </a:r>
          </a:p>
          <a:p>
            <a:pPr algn="ctr">
              <a:lnSpc>
                <a:spcPts val="1679"/>
              </a:lnSpc>
            </a:pPr>
            <a:r>
              <a:rPr lang="en-US" sz="1200" dirty="0">
                <a:solidFill>
                  <a:srgbClr val="F59D25"/>
                </a:solidFill>
                <a:latin typeface="Canva Sans"/>
              </a:rPr>
              <a:t>Courage isn't a natural response to difficult situations and decisions. It's a learned and practiced one. Courageous leadership, in those moments, involves fighting through your natural responses which would ultimately hold you back.</a:t>
            </a:r>
          </a:p>
          <a:p>
            <a:pPr algn="ctr">
              <a:lnSpc>
                <a:spcPts val="1679"/>
              </a:lnSpc>
            </a:pPr>
            <a:r>
              <a:rPr lang="en-US" sz="1200" dirty="0">
                <a:solidFill>
                  <a:srgbClr val="F59D25"/>
                </a:solidFill>
                <a:latin typeface="Canva Sans Bold"/>
              </a:rPr>
              <a:t> Source: </a:t>
            </a:r>
            <a:r>
              <a:rPr lang="en-US" sz="1200" u="sng" dirty="0">
                <a:solidFill>
                  <a:srgbClr val="F59D25"/>
                </a:solidFill>
                <a:latin typeface="Canva Sans"/>
                <a:hlinkClick r:id="rId17" tooltip="https://www.kornferry.com/insights/featured-topics/leadership/the-world-needs-your-courageous-leadership"/>
              </a:rPr>
              <a:t>Korn Ferry</a:t>
            </a:r>
          </a:p>
        </p:txBody>
      </p:sp>
      <p:sp>
        <p:nvSpPr>
          <p:cNvPr id="62" name="TextBox 62"/>
          <p:cNvSpPr txBox="1"/>
          <p:nvPr/>
        </p:nvSpPr>
        <p:spPr>
          <a:xfrm>
            <a:off x="7887293" y="6850327"/>
            <a:ext cx="3431750" cy="859210"/>
          </a:xfrm>
          <a:prstGeom prst="rect">
            <a:avLst/>
          </a:prstGeom>
        </p:spPr>
        <p:txBody>
          <a:bodyPr lIns="0" tIns="0" rIns="0" bIns="0" rtlCol="0" anchor="t">
            <a:spAutoFit/>
          </a:bodyPr>
          <a:lstStyle/>
          <a:p>
            <a:pPr algn="ctr">
              <a:lnSpc>
                <a:spcPts val="1540"/>
              </a:lnSpc>
            </a:pPr>
            <a:r>
              <a:rPr lang="en-US" sz="1100" dirty="0">
                <a:solidFill>
                  <a:srgbClr val="000000"/>
                </a:solidFill>
                <a:latin typeface="Canva Sans"/>
              </a:rPr>
              <a:t>Developed from research undertaken by www.mind-gap.co.uk</a:t>
            </a:r>
          </a:p>
          <a:p>
            <a:pPr algn="ctr">
              <a:lnSpc>
                <a:spcPts val="700"/>
              </a:lnSpc>
            </a:pPr>
            <a:endParaRPr lang="en-US" sz="1100" dirty="0">
              <a:solidFill>
                <a:srgbClr val="000000"/>
              </a:solidFill>
              <a:latin typeface="Canva Sans"/>
            </a:endParaRPr>
          </a:p>
          <a:p>
            <a:pPr algn="ctr">
              <a:lnSpc>
                <a:spcPts val="1540"/>
              </a:lnSpc>
            </a:pPr>
            <a:r>
              <a:rPr lang="en-US" sz="1100">
                <a:solidFill>
                  <a:srgbClr val="000000"/>
                </a:solidFill>
                <a:latin typeface="Canva Sans"/>
              </a:rPr>
              <a:t>Assess </a:t>
            </a:r>
            <a:r>
              <a:rPr lang="en-US" sz="1100" dirty="0">
                <a:solidFill>
                  <a:srgbClr val="000000"/>
                </a:solidFill>
                <a:latin typeface="Canva Sans"/>
              </a:rPr>
              <a:t>yourself </a:t>
            </a:r>
            <a:r>
              <a:rPr lang="en-US" sz="1100">
                <a:solidFill>
                  <a:srgbClr val="000000"/>
                </a:solidFill>
                <a:latin typeface="Canva Sans"/>
              </a:rPr>
              <a:t>against these</a:t>
            </a:r>
            <a:endParaRPr lang="en-US" sz="1100" dirty="0">
              <a:solidFill>
                <a:srgbClr val="000000"/>
              </a:solidFill>
              <a:latin typeface="Canva Sans"/>
            </a:endParaRPr>
          </a:p>
          <a:p>
            <a:pPr algn="ctr">
              <a:lnSpc>
                <a:spcPts val="1540"/>
              </a:lnSpc>
            </a:pPr>
            <a:r>
              <a:rPr lang="en-US" sz="1100" dirty="0">
                <a:solidFill>
                  <a:srgbClr val="000000"/>
                </a:solidFill>
                <a:latin typeface="Canva Sans"/>
              </a:rPr>
              <a:t>criteria overleaf</a:t>
            </a:r>
          </a:p>
        </p:txBody>
      </p:sp>
      <p:sp>
        <p:nvSpPr>
          <p:cNvPr id="63" name="TextBox 63"/>
          <p:cNvSpPr txBox="1"/>
          <p:nvPr/>
        </p:nvSpPr>
        <p:spPr>
          <a:xfrm>
            <a:off x="7429213" y="9882772"/>
            <a:ext cx="8825845" cy="280669"/>
          </a:xfrm>
          <a:prstGeom prst="rect">
            <a:avLst/>
          </a:prstGeom>
        </p:spPr>
        <p:txBody>
          <a:bodyPr lIns="0" tIns="0" rIns="0" bIns="0" rtlCol="0" anchor="t">
            <a:spAutoFit/>
          </a:bodyPr>
          <a:lstStyle/>
          <a:p>
            <a:pPr algn="ctr">
              <a:lnSpc>
                <a:spcPts val="2380"/>
              </a:lnSpc>
            </a:pPr>
            <a:r>
              <a:rPr lang="en-US" sz="1700">
                <a:solidFill>
                  <a:srgbClr val="F59D25"/>
                </a:solidFill>
                <a:latin typeface="Canva Sans"/>
              </a:rPr>
              <a:t>Unlocking Leadership Potential In Individuals, Teams, Businesses and Communities</a:t>
            </a:r>
          </a:p>
        </p:txBody>
      </p:sp>
      <p:sp>
        <p:nvSpPr>
          <p:cNvPr id="64" name="AutoShape 64"/>
          <p:cNvSpPr/>
          <p:nvPr/>
        </p:nvSpPr>
        <p:spPr>
          <a:xfrm>
            <a:off x="16255058" y="10037394"/>
            <a:ext cx="1632601" cy="0"/>
          </a:xfrm>
          <a:prstGeom prst="line">
            <a:avLst/>
          </a:prstGeom>
          <a:ln w="28575" cap="flat">
            <a:solidFill>
              <a:srgbClr val="F59D25"/>
            </a:solidFill>
            <a:prstDash val="solid"/>
            <a:headEnd type="none" w="sm" len="sm"/>
            <a:tailEnd type="none" w="sm" len="sm"/>
          </a:ln>
        </p:spPr>
        <p:txBody>
          <a:bodyPr/>
          <a:lstStyle/>
          <a:p>
            <a:endParaRPr lang="en-GB"/>
          </a:p>
        </p:txBody>
      </p:sp>
      <p:sp>
        <p:nvSpPr>
          <p:cNvPr id="65" name="TextBox 65"/>
          <p:cNvSpPr txBox="1"/>
          <p:nvPr/>
        </p:nvSpPr>
        <p:spPr>
          <a:xfrm rot="-5400000">
            <a:off x="-1354162" y="8727160"/>
            <a:ext cx="3149462" cy="233679"/>
          </a:xfrm>
          <a:prstGeom prst="rect">
            <a:avLst/>
          </a:prstGeom>
        </p:spPr>
        <p:txBody>
          <a:bodyPr lIns="0" tIns="0" rIns="0" bIns="0" rtlCol="0" anchor="t">
            <a:spAutoFit/>
          </a:bodyPr>
          <a:lstStyle/>
          <a:p>
            <a:pPr algn="ctr">
              <a:lnSpc>
                <a:spcPts val="1820"/>
              </a:lnSpc>
            </a:pPr>
            <a:r>
              <a:rPr lang="en-US" sz="1300" dirty="0">
                <a:solidFill>
                  <a:srgbClr val="000000"/>
                </a:solidFill>
                <a:latin typeface="Canva Sans Bold"/>
              </a:rPr>
              <a:t>Copyright</a:t>
            </a:r>
            <a:r>
              <a:rPr lang="en-US" sz="1300" dirty="0">
                <a:solidFill>
                  <a:srgbClr val="000000"/>
                </a:solidFill>
                <a:latin typeface="Canva Sans"/>
              </a:rPr>
              <a:t>: @ mind-gap </a:t>
            </a:r>
          </a:p>
        </p:txBody>
      </p:sp>
      <p:sp>
        <p:nvSpPr>
          <p:cNvPr id="66" name="AutoShape 66"/>
          <p:cNvSpPr/>
          <p:nvPr/>
        </p:nvSpPr>
        <p:spPr>
          <a:xfrm>
            <a:off x="353727" y="256882"/>
            <a:ext cx="17533932" cy="28575"/>
          </a:xfrm>
          <a:prstGeom prst="line">
            <a:avLst/>
          </a:prstGeom>
          <a:ln w="28575" cap="flat">
            <a:solidFill>
              <a:srgbClr val="F59D25"/>
            </a:solidFill>
            <a:prstDash val="solid"/>
            <a:headEnd type="none" w="sm" len="sm"/>
            <a:tailEnd type="none" w="sm" len="sm"/>
          </a:ln>
        </p:spPr>
        <p:txBody>
          <a:bodyPr/>
          <a:lstStyle/>
          <a:p>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oup 46"/>
          <p:cNvGrpSpPr/>
          <p:nvPr/>
        </p:nvGrpSpPr>
        <p:grpSpPr>
          <a:xfrm>
            <a:off x="353697" y="285457"/>
            <a:ext cx="3086100" cy="3086100"/>
            <a:chOff x="0" y="0"/>
            <a:chExt cx="812800" cy="812800"/>
          </a:xfrm>
        </p:grpSpPr>
        <p:sp>
          <p:nvSpPr>
            <p:cNvPr id="47" name="Freeform 47"/>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FFFF"/>
            </a:solidFill>
          </p:spPr>
          <p:txBody>
            <a:bodyPr/>
            <a:lstStyle/>
            <a:p>
              <a:endParaRPr lang="en-GB"/>
            </a:p>
          </p:txBody>
        </p:sp>
        <p:sp>
          <p:nvSpPr>
            <p:cNvPr id="48" name="TextBox 48"/>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49" name="AutoShape 49"/>
          <p:cNvSpPr/>
          <p:nvPr/>
        </p:nvSpPr>
        <p:spPr>
          <a:xfrm>
            <a:off x="402869" y="10063111"/>
            <a:ext cx="6840370" cy="14288"/>
          </a:xfrm>
          <a:prstGeom prst="line">
            <a:avLst/>
          </a:prstGeom>
          <a:ln w="28575" cap="flat">
            <a:solidFill>
              <a:srgbClr val="F59D25"/>
            </a:solidFill>
            <a:prstDash val="solid"/>
            <a:headEnd type="none" w="sm" len="sm"/>
            <a:tailEnd type="none" w="sm" len="sm"/>
          </a:ln>
        </p:spPr>
        <p:txBody>
          <a:bodyPr/>
          <a:lstStyle/>
          <a:p>
            <a:endParaRPr lang="en-GB"/>
          </a:p>
        </p:txBody>
      </p:sp>
      <p:sp>
        <p:nvSpPr>
          <p:cNvPr id="63" name="TextBox 63"/>
          <p:cNvSpPr txBox="1"/>
          <p:nvPr/>
        </p:nvSpPr>
        <p:spPr>
          <a:xfrm>
            <a:off x="7429213" y="9882772"/>
            <a:ext cx="8825845" cy="280669"/>
          </a:xfrm>
          <a:prstGeom prst="rect">
            <a:avLst/>
          </a:prstGeom>
        </p:spPr>
        <p:txBody>
          <a:bodyPr lIns="0" tIns="0" rIns="0" bIns="0" rtlCol="0" anchor="t">
            <a:spAutoFit/>
          </a:bodyPr>
          <a:lstStyle/>
          <a:p>
            <a:pPr algn="ctr">
              <a:lnSpc>
                <a:spcPts val="2380"/>
              </a:lnSpc>
            </a:pPr>
            <a:r>
              <a:rPr lang="en-US" sz="1700">
                <a:solidFill>
                  <a:srgbClr val="F59D25"/>
                </a:solidFill>
                <a:latin typeface="Canva Sans"/>
              </a:rPr>
              <a:t>Unlocking Leadership Potential In Individuals, Teams, Businesses and Communities</a:t>
            </a:r>
          </a:p>
        </p:txBody>
      </p:sp>
      <p:sp>
        <p:nvSpPr>
          <p:cNvPr id="64" name="AutoShape 64"/>
          <p:cNvSpPr/>
          <p:nvPr/>
        </p:nvSpPr>
        <p:spPr>
          <a:xfrm>
            <a:off x="16255058" y="10037394"/>
            <a:ext cx="1632601" cy="0"/>
          </a:xfrm>
          <a:prstGeom prst="line">
            <a:avLst/>
          </a:prstGeom>
          <a:ln w="28575" cap="flat">
            <a:solidFill>
              <a:srgbClr val="F59D25"/>
            </a:solidFill>
            <a:prstDash val="solid"/>
            <a:headEnd type="none" w="sm" len="sm"/>
            <a:tailEnd type="none" w="sm" len="sm"/>
          </a:ln>
        </p:spPr>
        <p:txBody>
          <a:bodyPr/>
          <a:lstStyle/>
          <a:p>
            <a:endParaRPr lang="en-GB"/>
          </a:p>
        </p:txBody>
      </p:sp>
      <p:sp>
        <p:nvSpPr>
          <p:cNvPr id="65" name="TextBox 65"/>
          <p:cNvSpPr txBox="1"/>
          <p:nvPr/>
        </p:nvSpPr>
        <p:spPr>
          <a:xfrm rot="-5400000">
            <a:off x="-1348425" y="8627668"/>
            <a:ext cx="3149462" cy="233679"/>
          </a:xfrm>
          <a:prstGeom prst="rect">
            <a:avLst/>
          </a:prstGeom>
        </p:spPr>
        <p:txBody>
          <a:bodyPr lIns="0" tIns="0" rIns="0" bIns="0" rtlCol="0" anchor="t">
            <a:spAutoFit/>
          </a:bodyPr>
          <a:lstStyle/>
          <a:p>
            <a:pPr algn="ctr">
              <a:lnSpc>
                <a:spcPts val="1820"/>
              </a:lnSpc>
            </a:pPr>
            <a:r>
              <a:rPr lang="en-US" sz="1300" dirty="0">
                <a:solidFill>
                  <a:srgbClr val="000000"/>
                </a:solidFill>
                <a:latin typeface="Canva Sans Bold"/>
              </a:rPr>
              <a:t>Copyright</a:t>
            </a:r>
            <a:r>
              <a:rPr lang="en-US" sz="1300" dirty="0">
                <a:solidFill>
                  <a:srgbClr val="000000"/>
                </a:solidFill>
                <a:latin typeface="Canva Sans"/>
              </a:rPr>
              <a:t>: @ mind-gap </a:t>
            </a:r>
          </a:p>
        </p:txBody>
      </p:sp>
      <p:sp>
        <p:nvSpPr>
          <p:cNvPr id="66" name="AutoShape 66"/>
          <p:cNvSpPr/>
          <p:nvPr/>
        </p:nvSpPr>
        <p:spPr>
          <a:xfrm>
            <a:off x="353727" y="256882"/>
            <a:ext cx="17533932" cy="28575"/>
          </a:xfrm>
          <a:prstGeom prst="line">
            <a:avLst/>
          </a:prstGeom>
          <a:ln w="28575" cap="flat">
            <a:solidFill>
              <a:srgbClr val="F59D25"/>
            </a:solidFill>
            <a:prstDash val="solid"/>
            <a:headEnd type="none" w="sm" len="sm"/>
            <a:tailEnd type="none" w="sm" len="sm"/>
          </a:ln>
        </p:spPr>
        <p:txBody>
          <a:bodyPr/>
          <a:lstStyle/>
          <a:p>
            <a:endParaRPr lang="en-GB"/>
          </a:p>
        </p:txBody>
      </p:sp>
      <p:graphicFrame>
        <p:nvGraphicFramePr>
          <p:cNvPr id="68" name="Table 67">
            <a:extLst>
              <a:ext uri="{FF2B5EF4-FFF2-40B4-BE49-F238E27FC236}">
                <a16:creationId xmlns:a16="http://schemas.microsoft.com/office/drawing/2014/main" id="{E2408D12-7778-774D-104B-F6A5A1A1949C}"/>
              </a:ext>
            </a:extLst>
          </p:cNvPr>
          <p:cNvGraphicFramePr>
            <a:graphicFrameLocks noGrp="1"/>
          </p:cNvGraphicFramePr>
          <p:nvPr>
            <p:extLst>
              <p:ext uri="{D42A27DB-BD31-4B8C-83A1-F6EECF244321}">
                <p14:modId xmlns:p14="http://schemas.microsoft.com/office/powerpoint/2010/main" val="2351585801"/>
              </p:ext>
            </p:extLst>
          </p:nvPr>
        </p:nvGraphicFramePr>
        <p:xfrm>
          <a:off x="457200" y="162312"/>
          <a:ext cx="17580331" cy="9625203"/>
        </p:xfrm>
        <a:graphic>
          <a:graphicData uri="http://schemas.openxmlformats.org/drawingml/2006/table">
            <a:tbl>
              <a:tblPr firstRow="1" firstCol="1" bandRow="1"/>
              <a:tblGrid>
                <a:gridCol w="10810800">
                  <a:extLst>
                    <a:ext uri="{9D8B030D-6E8A-4147-A177-3AD203B41FA5}">
                      <a16:colId xmlns:a16="http://schemas.microsoft.com/office/drawing/2014/main" val="3135460285"/>
                    </a:ext>
                  </a:extLst>
                </a:gridCol>
                <a:gridCol w="924000">
                  <a:extLst>
                    <a:ext uri="{9D8B030D-6E8A-4147-A177-3AD203B41FA5}">
                      <a16:colId xmlns:a16="http://schemas.microsoft.com/office/drawing/2014/main" val="20001"/>
                    </a:ext>
                  </a:extLst>
                </a:gridCol>
                <a:gridCol w="914400">
                  <a:extLst>
                    <a:ext uri="{9D8B030D-6E8A-4147-A177-3AD203B41FA5}">
                      <a16:colId xmlns:a16="http://schemas.microsoft.com/office/drawing/2014/main" val="1511411226"/>
                    </a:ext>
                  </a:extLst>
                </a:gridCol>
                <a:gridCol w="4931131">
                  <a:extLst>
                    <a:ext uri="{9D8B030D-6E8A-4147-A177-3AD203B41FA5}">
                      <a16:colId xmlns:a16="http://schemas.microsoft.com/office/drawing/2014/main" val="3165262367"/>
                    </a:ext>
                  </a:extLst>
                </a:gridCol>
              </a:tblGrid>
              <a:tr h="753234">
                <a:tc>
                  <a:txBody>
                    <a:bodyPr/>
                    <a:lstStyle/>
                    <a:p>
                      <a:pPr algn="ctr">
                        <a:lnSpc>
                          <a:spcPct val="100000"/>
                        </a:lnSpc>
                      </a:pPr>
                      <a:r>
                        <a:rPr lang="en-GB" sz="2400" b="1" dirty="0">
                          <a:solidFill>
                            <a:schemeClr val="tx1"/>
                          </a:solidFill>
                          <a:effectLst/>
                          <a:latin typeface="+mn-lt"/>
                          <a:ea typeface="Calibri" panose="020F0502020204030204" pitchFamily="34" charset="0"/>
                          <a:cs typeface="Times New Roman" panose="02020603050405020304" pitchFamily="18" charset="0"/>
                        </a:rPr>
                        <a:t>LEADERSHIP COMPETENCY CRITERIA </a:t>
                      </a:r>
                    </a:p>
                    <a:p>
                      <a:pPr algn="ctr">
                        <a:lnSpc>
                          <a:spcPct val="100000"/>
                        </a:lnSpc>
                      </a:pPr>
                      <a:r>
                        <a:rPr lang="en-GB" sz="1600" b="1" dirty="0">
                          <a:solidFill>
                            <a:schemeClr val="tx1"/>
                          </a:solidFill>
                          <a:effectLst/>
                          <a:latin typeface="+mn-lt"/>
                          <a:ea typeface="Calibri" panose="020F0502020204030204" pitchFamily="34" charset="0"/>
                          <a:cs typeface="Times New Roman" panose="02020603050405020304" pitchFamily="18" charset="0"/>
                        </a:rPr>
                        <a:t>Note hyperlinks for sources</a:t>
                      </a:r>
                      <a:endParaRPr lang="en-GB" sz="1400" dirty="0">
                        <a:solidFill>
                          <a:schemeClr val="tx1"/>
                        </a:solidFill>
                        <a:effectLst/>
                        <a:latin typeface="+mn-lt"/>
                        <a:ea typeface="Calibri" panose="020F0502020204030204" pitchFamily="34" charset="0"/>
                        <a:cs typeface="Times New Roman" panose="02020603050405020304" pitchFamily="18" charset="0"/>
                      </a:endParaRPr>
                    </a:p>
                  </a:txBody>
                  <a:tcPr marL="23074" marR="230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algn="ctr">
                        <a:lnSpc>
                          <a:spcPct val="100000"/>
                        </a:lnSpc>
                      </a:pPr>
                      <a:r>
                        <a:rPr lang="en-US" sz="1200" b="1" dirty="0">
                          <a:solidFill>
                            <a:schemeClr val="tx1"/>
                          </a:solidFill>
                          <a:effectLst/>
                          <a:latin typeface="+mn-lt"/>
                          <a:ea typeface="Calibri" panose="020F0502020204030204" pitchFamily="34" charset="0"/>
                          <a:cs typeface="Times New Roman" panose="02020603050405020304" pitchFamily="18" charset="0"/>
                        </a:rPr>
                        <a:t>QR LINK FOR ADDITIONAL RESOURCES</a:t>
                      </a:r>
                      <a:endParaRPr lang="en-GB" sz="1200" b="1" dirty="0">
                        <a:solidFill>
                          <a:schemeClr val="tx1"/>
                        </a:solidFill>
                        <a:effectLst/>
                        <a:latin typeface="+mn-lt"/>
                        <a:ea typeface="Calibri" panose="020F0502020204030204" pitchFamily="34" charset="0"/>
                        <a:cs typeface="Times New Roman" panose="02020603050405020304" pitchFamily="18" charset="0"/>
                      </a:endParaRP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algn="ctr">
                        <a:lnSpc>
                          <a:spcPct val="100000"/>
                        </a:lnSpc>
                      </a:pPr>
                      <a:r>
                        <a:rPr lang="en-GB" sz="1200" b="1" dirty="0">
                          <a:solidFill>
                            <a:schemeClr val="tx1"/>
                          </a:solidFill>
                          <a:effectLst/>
                          <a:latin typeface="+mn-lt"/>
                          <a:ea typeface="Calibri" panose="020F0502020204030204" pitchFamily="34" charset="0"/>
                          <a:cs typeface="Times New Roman" panose="02020603050405020304" pitchFamily="18" charset="0"/>
                        </a:rPr>
                        <a:t>RANK YOURSELF IN THIS AREA /10</a:t>
                      </a:r>
                      <a:endParaRPr lang="en-GB" sz="900" dirty="0">
                        <a:solidFill>
                          <a:schemeClr val="tx1"/>
                        </a:solidFill>
                        <a:effectLst/>
                        <a:latin typeface="+mn-lt"/>
                        <a:ea typeface="Calibri" panose="020F0502020204030204" pitchFamily="34" charset="0"/>
                        <a:cs typeface="Times New Roman" panose="02020603050405020304" pitchFamily="18" charset="0"/>
                      </a:endParaRP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algn="ctr">
                        <a:lnSpc>
                          <a:spcPct val="100000"/>
                        </a:lnSpc>
                      </a:pPr>
                      <a:r>
                        <a:rPr lang="en-GB" sz="1200" b="1" dirty="0">
                          <a:solidFill>
                            <a:schemeClr val="tx1"/>
                          </a:solidFill>
                          <a:effectLst/>
                          <a:latin typeface="+mn-lt"/>
                          <a:ea typeface="Calibri" panose="020F0502020204030204" pitchFamily="34" charset="0"/>
                          <a:cs typeface="Times New Roman" panose="02020603050405020304" pitchFamily="18" charset="0"/>
                        </a:rPr>
                        <a:t>COMMENTS / ACTIONS: </a:t>
                      </a:r>
                      <a:endParaRPr lang="en-GB" sz="1200" dirty="0">
                        <a:solidFill>
                          <a:schemeClr val="tx1"/>
                        </a:solidFill>
                        <a:effectLst/>
                        <a:latin typeface="+mn-lt"/>
                        <a:ea typeface="Calibri" panose="020F0502020204030204" pitchFamily="34" charset="0"/>
                        <a:cs typeface="Times New Roman" panose="02020603050405020304" pitchFamily="18" charset="0"/>
                      </a:endParaRPr>
                    </a:p>
                    <a:p>
                      <a:pPr algn="ctr">
                        <a:lnSpc>
                          <a:spcPct val="100000"/>
                        </a:lnSpc>
                      </a:pPr>
                      <a:r>
                        <a:rPr lang="en-GB" sz="1200" b="1" dirty="0">
                          <a:solidFill>
                            <a:schemeClr val="tx1"/>
                          </a:solidFill>
                          <a:effectLst/>
                          <a:latin typeface="+mn-lt"/>
                          <a:ea typeface="Calibri" panose="020F0502020204030204" pitchFamily="34" charset="0"/>
                          <a:cs typeface="Times New Roman" panose="02020603050405020304" pitchFamily="18" charset="0"/>
                        </a:rPr>
                        <a:t>WHAT CAN YOU PRACTICALLY DO TO DEVELOP IN THESE AREAS?</a:t>
                      </a:r>
                      <a:endParaRPr lang="en-GB" sz="1200" dirty="0">
                        <a:solidFill>
                          <a:schemeClr val="tx1"/>
                        </a:solidFill>
                        <a:effectLst/>
                        <a:latin typeface="+mn-lt"/>
                        <a:ea typeface="Calibri" panose="020F0502020204030204" pitchFamily="34" charset="0"/>
                        <a:cs typeface="Times New Roman" panose="02020603050405020304" pitchFamily="18" charset="0"/>
                      </a:endParaRPr>
                    </a:p>
                  </a:txBody>
                  <a:tcPr marL="23074" marR="230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extLst>
                  <a:ext uri="{0D108BD9-81ED-4DB2-BD59-A6C34878D82A}">
                    <a16:rowId xmlns:a16="http://schemas.microsoft.com/office/drawing/2014/main" val="37649036"/>
                  </a:ext>
                </a:extLst>
              </a:tr>
              <a:tr h="618363">
                <a:tc>
                  <a:txBody>
                    <a:bodyPr/>
                    <a:lstStyle/>
                    <a:p>
                      <a:pPr marL="342900" indent="-342900" algn="l">
                        <a:lnSpc>
                          <a:spcPct val="100000"/>
                        </a:lnSpc>
                        <a:buAutoNum type="arabicPeriod"/>
                      </a:pPr>
                      <a:r>
                        <a:rPr lang="en-US" sz="1600" b="1">
                          <a:solidFill>
                            <a:schemeClr val="tx1"/>
                          </a:solidFill>
                          <a:latin typeface="+mn-lt"/>
                        </a:rPr>
                        <a:t>AUTHENTIC </a:t>
                      </a:r>
                      <a:r>
                        <a:rPr lang="en-US" sz="1600" b="1" dirty="0">
                          <a:solidFill>
                            <a:schemeClr val="tx1"/>
                          </a:solidFill>
                          <a:latin typeface="+mn-lt"/>
                        </a:rPr>
                        <a:t>&amp; VALUES DRIVEN</a:t>
                      </a:r>
                      <a:r>
                        <a:rPr lang="en-US" sz="1600" dirty="0">
                          <a:solidFill>
                            <a:schemeClr val="tx1"/>
                          </a:solidFill>
                          <a:latin typeface="+mn-lt"/>
                        </a:rPr>
                        <a:t>: Many would say that authenticity is the most essential ingredient of Leader. Without it one has no anchor in decision making, relationships and business generally. </a:t>
                      </a:r>
                      <a:r>
                        <a:rPr lang="en-US" sz="1600" b="1" dirty="0">
                          <a:solidFill>
                            <a:schemeClr val="tx1"/>
                          </a:solidFill>
                          <a:latin typeface="+mn-lt"/>
                        </a:rPr>
                        <a:t>Source</a:t>
                      </a:r>
                      <a:r>
                        <a:rPr lang="en-US" sz="1600" b="1">
                          <a:solidFill>
                            <a:schemeClr val="tx1"/>
                          </a:solidFill>
                          <a:latin typeface="+mn-lt"/>
                        </a:rPr>
                        <a:t>: </a:t>
                      </a:r>
                      <a:r>
                        <a:rPr lang="en-US" sz="1600" kern="1200">
                          <a:solidFill>
                            <a:schemeClr val="tx1"/>
                          </a:solidFill>
                          <a:latin typeface="+mn-lt"/>
                          <a:ea typeface="+mn-ea"/>
                          <a:cs typeface="+mn-cs"/>
                          <a:hlinkClick r:id="rId2" tooltip="https://online.hbs.edu/blog/post/authentic-leadership"/>
                        </a:rPr>
                        <a:t>Harvard Business School</a:t>
                      </a:r>
                      <a:endParaRPr lang="en-US" sz="1600" kern="1200" dirty="0">
                        <a:solidFill>
                          <a:schemeClr val="tx1"/>
                        </a:solidFill>
                        <a:latin typeface="+mn-lt"/>
                        <a:ea typeface="+mn-ea"/>
                        <a:cs typeface="+mn-cs"/>
                      </a:endParaRPr>
                    </a:p>
                    <a:p>
                      <a:pPr marL="342900" indent="-342900" algn="l">
                        <a:lnSpc>
                          <a:spcPct val="100000"/>
                        </a:lnSpc>
                        <a:buNone/>
                      </a:pPr>
                      <a:endParaRPr lang="en-US" sz="1600" kern="1200">
                        <a:solidFill>
                          <a:schemeClr val="tx1"/>
                        </a:solidFill>
                        <a:latin typeface="+mn-lt"/>
                        <a:ea typeface="+mn-ea"/>
                        <a:cs typeface="+mn-cs"/>
                      </a:endParaRPr>
                    </a:p>
                  </a:txBody>
                  <a:tcPr marL="23074" marR="230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endParaRPr lang="en-GB" sz="1600" dirty="0">
                        <a:solidFill>
                          <a:schemeClr val="tx1"/>
                        </a:solidFill>
                        <a:effectLst/>
                        <a:latin typeface="+mn-lt"/>
                        <a:ea typeface="Calibri" panose="020F0502020204030204" pitchFamily="34" charset="0"/>
                        <a:cs typeface="Times New Roman" panose="02020603050405020304" pitchFamily="18" charset="0"/>
                      </a:endParaRP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r>
                        <a:rPr lang="en-GB" sz="1600" dirty="0">
                          <a:solidFill>
                            <a:schemeClr val="tx1"/>
                          </a:solidFill>
                          <a:effectLst/>
                          <a:latin typeface="+mn-lt"/>
                          <a:ea typeface="Calibri" panose="020F0502020204030204" pitchFamily="34" charset="0"/>
                          <a:cs typeface="Times New Roman" panose="02020603050405020304" pitchFamily="18" charset="0"/>
                        </a:rPr>
                        <a:t> </a:t>
                      </a: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endParaRPr lang="en-GB" sz="1600" dirty="0">
                        <a:solidFill>
                          <a:schemeClr val="tx1"/>
                        </a:solidFill>
                        <a:effectLst/>
                        <a:latin typeface="+mn-lt"/>
                        <a:ea typeface="Calibri" panose="020F0502020204030204" pitchFamily="34" charset="0"/>
                        <a:cs typeface="Times New Roman"/>
                      </a:endParaRP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5815163"/>
                  </a:ext>
                </a:extLst>
              </a:tr>
              <a:tr h="474729">
                <a:tc>
                  <a:txBody>
                    <a:bodyPr/>
                    <a:lstStyle/>
                    <a:p>
                      <a:pPr algn="l">
                        <a:lnSpc>
                          <a:spcPct val="100000"/>
                        </a:lnSpc>
                      </a:pPr>
                      <a:r>
                        <a:rPr lang="en-US" sz="1600" b="1" dirty="0">
                          <a:solidFill>
                            <a:schemeClr val="tx1"/>
                          </a:solidFill>
                          <a:latin typeface="+mn-lt"/>
                        </a:rPr>
                        <a:t>2. OUTWARD FOCUSED: </a:t>
                      </a:r>
                      <a:r>
                        <a:rPr lang="en-US" sz="1600" dirty="0">
                          <a:solidFill>
                            <a:schemeClr val="tx1"/>
                          </a:solidFill>
                          <a:latin typeface="+mn-lt"/>
                        </a:rPr>
                        <a:t>Our interconnected world  is so volatile that the need to be future focused has become more important than ever. Not just to navigate </a:t>
                      </a:r>
                      <a:r>
                        <a:rPr lang="en-US" sz="1600">
                          <a:solidFill>
                            <a:schemeClr val="tx1"/>
                          </a:solidFill>
                          <a:latin typeface="+mn-lt"/>
                        </a:rPr>
                        <a:t>potential obstacles </a:t>
                      </a:r>
                      <a:r>
                        <a:rPr lang="en-US" sz="1600" dirty="0">
                          <a:solidFill>
                            <a:schemeClr val="tx1"/>
                          </a:solidFill>
                          <a:latin typeface="+mn-lt"/>
                        </a:rPr>
                        <a:t>but to seek out market opportunities too.  </a:t>
                      </a:r>
                      <a:r>
                        <a:rPr lang="en-US" sz="1600" b="1" dirty="0">
                          <a:solidFill>
                            <a:schemeClr val="tx1"/>
                          </a:solidFill>
                          <a:latin typeface="+mn-lt"/>
                        </a:rPr>
                        <a:t>Source</a:t>
                      </a:r>
                      <a:r>
                        <a:rPr lang="en-US" sz="1600" b="1">
                          <a:solidFill>
                            <a:schemeClr val="tx1"/>
                          </a:solidFill>
                          <a:latin typeface="+mn-lt"/>
                        </a:rPr>
                        <a:t>: </a:t>
                      </a:r>
                      <a:r>
                        <a:rPr lang="en-US" sz="1600" kern="1200">
                          <a:solidFill>
                            <a:schemeClr val="tx1"/>
                          </a:solidFill>
                          <a:latin typeface="+mn-lt"/>
                          <a:ea typeface="+mn-ea"/>
                          <a:cs typeface="+mn-cs"/>
                          <a:hlinkClick r:id="rId3" tooltip="https://www.roffeypark.ac.uk/knowledge-and-learning-resources-hub/future-leadership-the-future-focused-leader/"/>
                        </a:rPr>
                        <a:t>Roffey Park Institute</a:t>
                      </a:r>
                      <a:endParaRPr lang="en-US" sz="1600" kern="1200">
                        <a:solidFill>
                          <a:schemeClr val="tx1"/>
                        </a:solidFill>
                        <a:latin typeface="+mn-lt"/>
                        <a:ea typeface="+mn-ea"/>
                        <a:cs typeface="+mn-cs"/>
                      </a:endParaRPr>
                    </a:p>
                    <a:p>
                      <a:pPr algn="l">
                        <a:lnSpc>
                          <a:spcPct val="100000"/>
                        </a:lnSpc>
                      </a:pPr>
                      <a:endParaRPr lang="en-US" sz="1600" kern="1200" dirty="0">
                        <a:solidFill>
                          <a:schemeClr val="tx1"/>
                        </a:solidFill>
                        <a:latin typeface="+mn-lt"/>
                        <a:ea typeface="+mn-ea"/>
                        <a:cs typeface="+mn-cs"/>
                      </a:endParaRPr>
                    </a:p>
                  </a:txBody>
                  <a:tcPr marL="23074" marR="230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endParaRPr lang="en-GB" sz="1600" dirty="0">
                        <a:solidFill>
                          <a:schemeClr val="tx1"/>
                        </a:solidFill>
                        <a:effectLst/>
                        <a:latin typeface="+mn-lt"/>
                        <a:ea typeface="Calibri" panose="020F0502020204030204" pitchFamily="34" charset="0"/>
                        <a:cs typeface="Times New Roman" panose="02020603050405020304" pitchFamily="18" charset="0"/>
                      </a:endParaRP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r>
                        <a:rPr lang="en-GB" sz="1600" dirty="0">
                          <a:solidFill>
                            <a:schemeClr val="tx1"/>
                          </a:solidFill>
                          <a:effectLst/>
                          <a:latin typeface="+mn-lt"/>
                          <a:ea typeface="Calibri" panose="020F0502020204030204" pitchFamily="34" charset="0"/>
                          <a:cs typeface="Times New Roman" panose="02020603050405020304" pitchFamily="18" charset="0"/>
                        </a:rPr>
                        <a:t> </a:t>
                      </a: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endParaRPr lang="en-GB" sz="1600" dirty="0">
                        <a:solidFill>
                          <a:schemeClr val="tx1"/>
                        </a:solidFill>
                        <a:effectLst/>
                        <a:latin typeface="+mn-lt"/>
                        <a:ea typeface="Calibri" panose="020F0502020204030204" pitchFamily="34" charset="0"/>
                        <a:cs typeface="Times New Roman"/>
                      </a:endParaRP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4889347"/>
                  </a:ext>
                </a:extLst>
              </a:tr>
              <a:tr h="635895">
                <a:tc>
                  <a:txBody>
                    <a:bodyPr/>
                    <a:lstStyle/>
                    <a:p>
                      <a:pPr algn="l">
                        <a:lnSpc>
                          <a:spcPct val="100000"/>
                        </a:lnSpc>
                      </a:pPr>
                      <a:r>
                        <a:rPr lang="en-US" sz="1600" b="1" dirty="0">
                          <a:solidFill>
                            <a:schemeClr val="tx1"/>
                          </a:solidFill>
                          <a:latin typeface="+mn-lt"/>
                        </a:rPr>
                        <a:t>3. </a:t>
                      </a:r>
                      <a:r>
                        <a:rPr lang="en-US" sz="1600" b="1">
                          <a:solidFill>
                            <a:schemeClr val="tx1"/>
                          </a:solidFill>
                          <a:latin typeface="+mn-lt"/>
                        </a:rPr>
                        <a:t>‘SENSE-MAKER</a:t>
                      </a:r>
                      <a:r>
                        <a:rPr lang="en-US" sz="1600" b="1" dirty="0">
                          <a:solidFill>
                            <a:schemeClr val="tx1"/>
                          </a:solidFill>
                          <a:latin typeface="+mn-lt"/>
                        </a:rPr>
                        <a:t>’: </a:t>
                      </a:r>
                      <a:r>
                        <a:rPr lang="en-US" sz="1600" dirty="0">
                          <a:solidFill>
                            <a:schemeClr val="tx1"/>
                          </a:solidFill>
                          <a:latin typeface="+mn-lt"/>
                        </a:rPr>
                        <a:t>Good Leadership stimulates new ways of seeing, understanding, thinking, problem-solving, acting and working </a:t>
                      </a:r>
                      <a:r>
                        <a:rPr lang="en-US" sz="1600">
                          <a:solidFill>
                            <a:schemeClr val="tx1"/>
                          </a:solidFill>
                          <a:latin typeface="+mn-lt"/>
                        </a:rPr>
                        <a:t>together. Leaders </a:t>
                      </a:r>
                      <a:r>
                        <a:rPr lang="en-US" sz="1600" dirty="0">
                          <a:solidFill>
                            <a:schemeClr val="tx1"/>
                          </a:solidFill>
                          <a:latin typeface="+mn-lt"/>
                        </a:rPr>
                        <a:t>promote new ways to understand the deeper purpose behind work. Their efforts help their people see clarity through the fog! </a:t>
                      </a:r>
                      <a:r>
                        <a:rPr lang="en-US" sz="1600" b="1" dirty="0">
                          <a:solidFill>
                            <a:schemeClr val="tx1"/>
                          </a:solidFill>
                          <a:latin typeface="+mn-lt"/>
                        </a:rPr>
                        <a:t>Source</a:t>
                      </a:r>
                      <a:r>
                        <a:rPr lang="en-US" sz="1600" b="1">
                          <a:solidFill>
                            <a:schemeClr val="tx1"/>
                          </a:solidFill>
                          <a:latin typeface="+mn-lt"/>
                        </a:rPr>
                        <a:t>:  </a:t>
                      </a:r>
                      <a:r>
                        <a:rPr lang="en-US" sz="1600" kern="1200">
                          <a:solidFill>
                            <a:schemeClr val="tx1"/>
                          </a:solidFill>
                          <a:latin typeface="+mn-lt"/>
                          <a:ea typeface="+mn-ea"/>
                          <a:cs typeface="+mn-cs"/>
                          <a:hlinkClick r:id="rId4" tooltip="https://www.forbes.com/sites/forbescoachescouncil/2020/04/13/leader-as-chief-sense-maker/?sh=728fe4b42264"/>
                        </a:rPr>
                        <a:t>Forbes</a:t>
                      </a:r>
                      <a:endParaRPr lang="en-US" sz="1600" kern="1200" dirty="0">
                        <a:solidFill>
                          <a:schemeClr val="tx1"/>
                        </a:solidFill>
                        <a:latin typeface="+mn-lt"/>
                        <a:ea typeface="+mn-ea"/>
                        <a:cs typeface="+mn-cs"/>
                      </a:endParaRPr>
                    </a:p>
                  </a:txBody>
                  <a:tcPr marL="23074" marR="230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endParaRPr lang="en-GB" sz="1600" dirty="0">
                        <a:solidFill>
                          <a:schemeClr val="tx1"/>
                        </a:solidFill>
                        <a:effectLst/>
                        <a:latin typeface="+mn-lt"/>
                        <a:ea typeface="Calibri" panose="020F0502020204030204" pitchFamily="34" charset="0"/>
                        <a:cs typeface="Times New Roman" panose="02020603050405020304" pitchFamily="18" charset="0"/>
                      </a:endParaRP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r>
                        <a:rPr lang="en-GB" sz="1600" dirty="0">
                          <a:solidFill>
                            <a:schemeClr val="tx1"/>
                          </a:solidFill>
                          <a:effectLst/>
                          <a:latin typeface="+mn-lt"/>
                          <a:ea typeface="Calibri" panose="020F0502020204030204" pitchFamily="34" charset="0"/>
                          <a:cs typeface="Times New Roman" panose="02020603050405020304" pitchFamily="18" charset="0"/>
                        </a:rPr>
                        <a:t> </a:t>
                      </a: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endParaRPr lang="en-GB" sz="1600" dirty="0">
                        <a:solidFill>
                          <a:schemeClr val="tx1"/>
                        </a:solidFill>
                        <a:effectLst/>
                        <a:latin typeface="+mn-lt"/>
                        <a:ea typeface="Calibri" panose="020F0502020204030204" pitchFamily="34" charset="0"/>
                        <a:cs typeface="Times New Roman"/>
                      </a:endParaRP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00510694"/>
                  </a:ext>
                </a:extLst>
              </a:tr>
              <a:tr h="568461">
                <a:tc>
                  <a:txBody>
                    <a:bodyPr/>
                    <a:lstStyle/>
                    <a:p>
                      <a:pPr algn="l">
                        <a:lnSpc>
                          <a:spcPct val="100000"/>
                        </a:lnSpc>
                      </a:pPr>
                      <a:r>
                        <a:rPr lang="en-US" sz="1600" b="1" dirty="0">
                          <a:solidFill>
                            <a:schemeClr val="tx1"/>
                          </a:solidFill>
                          <a:latin typeface="+mn-lt"/>
                        </a:rPr>
                        <a:t>4. ENABLER AND COACH: </a:t>
                      </a:r>
                      <a:r>
                        <a:rPr lang="en-US" sz="1600" dirty="0">
                          <a:solidFill>
                            <a:schemeClr val="tx1"/>
                          </a:solidFill>
                          <a:latin typeface="+mn-lt"/>
                        </a:rPr>
                        <a:t>We have learnt that the ‘command &amp; control’ (push) approach has a limited shelf life!  The ‘pull’ approach of the Coach seeks to draw out the opinions/solutions of all the team, empowering them and their ownership and creating breadth of ways forward. </a:t>
                      </a:r>
                      <a:r>
                        <a:rPr lang="en-US" sz="1600" b="1" dirty="0">
                          <a:solidFill>
                            <a:schemeClr val="tx1"/>
                          </a:solidFill>
                          <a:latin typeface="+mn-lt"/>
                        </a:rPr>
                        <a:t>Source</a:t>
                      </a:r>
                      <a:r>
                        <a:rPr lang="en-US" sz="1600" b="1">
                          <a:solidFill>
                            <a:schemeClr val="tx1"/>
                          </a:solidFill>
                          <a:latin typeface="+mn-lt"/>
                        </a:rPr>
                        <a:t>: </a:t>
                      </a:r>
                      <a:r>
                        <a:rPr lang="en-US" sz="1600" kern="1200">
                          <a:solidFill>
                            <a:schemeClr val="tx1"/>
                          </a:solidFill>
                          <a:latin typeface="+mn-lt"/>
                          <a:ea typeface="+mn-ea"/>
                          <a:cs typeface="+mn-cs"/>
                          <a:hlinkClick r:id="rId5" tooltip="https://hbr.org/2019/11/the-leader-as-coach"/>
                        </a:rPr>
                        <a:t>Harvard Business School</a:t>
                      </a:r>
                      <a:endParaRPr lang="en-US" sz="1600" kern="1200" dirty="0">
                        <a:solidFill>
                          <a:schemeClr val="tx1"/>
                        </a:solidFill>
                        <a:latin typeface="+mn-lt"/>
                        <a:ea typeface="+mn-ea"/>
                        <a:cs typeface="+mn-cs"/>
                      </a:endParaRPr>
                    </a:p>
                  </a:txBody>
                  <a:tcPr marL="23074" marR="230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endParaRPr lang="en-GB" sz="1600" dirty="0">
                        <a:solidFill>
                          <a:schemeClr val="tx1"/>
                        </a:solidFill>
                        <a:effectLst/>
                        <a:latin typeface="+mn-lt"/>
                        <a:ea typeface="Calibri" panose="020F0502020204030204" pitchFamily="34" charset="0"/>
                        <a:cs typeface="Times New Roman"/>
                      </a:endParaRP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endParaRPr lang="en-GB" sz="1600" dirty="0">
                        <a:solidFill>
                          <a:schemeClr val="tx1"/>
                        </a:solidFill>
                        <a:effectLst/>
                        <a:latin typeface="+mn-lt"/>
                        <a:ea typeface="Calibri" panose="020F0502020204030204" pitchFamily="34" charset="0"/>
                        <a:cs typeface="Times New Roman"/>
                      </a:endParaRP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r>
                        <a:rPr lang="en-GB" sz="1600" dirty="0">
                          <a:solidFill>
                            <a:schemeClr val="tx1"/>
                          </a:solidFill>
                          <a:effectLst/>
                          <a:latin typeface="+mn-lt"/>
                          <a:ea typeface="Calibri" panose="020F0502020204030204" pitchFamily="34" charset="0"/>
                          <a:cs typeface="Times New Roman" panose="02020603050405020304" pitchFamily="18" charset="0"/>
                        </a:rPr>
                        <a:t> </a:t>
                      </a: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7979582"/>
                  </a:ext>
                </a:extLst>
              </a:tr>
              <a:tr h="803535">
                <a:tc>
                  <a:txBody>
                    <a:bodyPr/>
                    <a:lstStyle/>
                    <a:p>
                      <a:pPr algn="l">
                        <a:lnSpc>
                          <a:spcPct val="100000"/>
                        </a:lnSpc>
                      </a:pPr>
                      <a:r>
                        <a:rPr lang="en-US" sz="1600" b="1" dirty="0">
                          <a:solidFill>
                            <a:schemeClr val="tx1"/>
                          </a:solidFill>
                          <a:latin typeface="+mn-lt"/>
                        </a:rPr>
                        <a:t>5. EMOTIONALLY INTELLIGENT AND RESILIENT: </a:t>
                      </a:r>
                      <a:r>
                        <a:rPr lang="en-US" sz="1600" dirty="0">
                          <a:solidFill>
                            <a:schemeClr val="tx1"/>
                          </a:solidFill>
                          <a:latin typeface="+mn-lt"/>
                        </a:rPr>
                        <a:t>EI is possibly one of the most talked about concepts in </a:t>
                      </a:r>
                      <a:r>
                        <a:rPr lang="en-US" sz="1600">
                          <a:solidFill>
                            <a:schemeClr val="tx1"/>
                          </a:solidFill>
                          <a:latin typeface="+mn-lt"/>
                        </a:rPr>
                        <a:t>Leadership </a:t>
                      </a:r>
                    </a:p>
                    <a:p>
                      <a:pPr algn="l">
                        <a:lnSpc>
                          <a:spcPct val="100000"/>
                        </a:lnSpc>
                      </a:pPr>
                      <a:r>
                        <a:rPr lang="en-US" sz="1600">
                          <a:solidFill>
                            <a:schemeClr val="tx1"/>
                          </a:solidFill>
                          <a:latin typeface="+mn-lt"/>
                        </a:rPr>
                        <a:t>these </a:t>
                      </a:r>
                      <a:r>
                        <a:rPr lang="en-US" sz="1600" dirty="0">
                          <a:solidFill>
                            <a:schemeClr val="tx1"/>
                          </a:solidFill>
                          <a:latin typeface="+mn-lt"/>
                        </a:rPr>
                        <a:t>days. Leaders who have the ability to manage ‘self’ and ‘others’ and stay resilient in themselves in </a:t>
                      </a:r>
                      <a:r>
                        <a:rPr lang="en-US" sz="1600">
                          <a:solidFill>
                            <a:schemeClr val="tx1"/>
                          </a:solidFill>
                          <a:latin typeface="+mn-lt"/>
                        </a:rPr>
                        <a:t>challenging </a:t>
                      </a:r>
                    </a:p>
                    <a:p>
                      <a:pPr algn="l">
                        <a:lnSpc>
                          <a:spcPct val="100000"/>
                        </a:lnSpc>
                      </a:pPr>
                      <a:r>
                        <a:rPr lang="en-US" sz="1600">
                          <a:solidFill>
                            <a:schemeClr val="tx1"/>
                          </a:solidFill>
                          <a:latin typeface="+mn-lt"/>
                        </a:rPr>
                        <a:t>times </a:t>
                      </a:r>
                      <a:r>
                        <a:rPr lang="en-US" sz="1600" dirty="0">
                          <a:solidFill>
                            <a:schemeClr val="tx1"/>
                          </a:solidFill>
                          <a:latin typeface="+mn-lt"/>
                        </a:rPr>
                        <a:t>is a key Leadership trait.  </a:t>
                      </a:r>
                      <a:r>
                        <a:rPr lang="en-US" sz="1600" b="1" dirty="0">
                          <a:solidFill>
                            <a:schemeClr val="tx1"/>
                          </a:solidFill>
                          <a:latin typeface="+mn-lt"/>
                        </a:rPr>
                        <a:t>Source: </a:t>
                      </a:r>
                      <a:r>
                        <a:rPr lang="en-US" sz="1600" u="sng" dirty="0">
                          <a:solidFill>
                            <a:schemeClr val="tx1"/>
                          </a:solidFill>
                          <a:latin typeface="+mn-lt"/>
                          <a:hlinkClick r:id="rId6" tooltip="https://www.businessandleadership.com/leadership/item/33518-what-makes-a-leader/">
                            <a:extLst>
                              <a:ext uri="{A12FA001-AC4F-418D-AE19-62706E023703}">
                                <ahyp:hlinkClr xmlns:ahyp="http://schemas.microsoft.com/office/drawing/2018/hyperlinkcolor" val="tx"/>
                              </a:ext>
                            </a:extLst>
                          </a:hlinkClick>
                        </a:rPr>
                        <a:t>Daniel Goleman</a:t>
                      </a:r>
                      <a:r>
                        <a:rPr lang="en-US" sz="1600" dirty="0">
                          <a:solidFill>
                            <a:schemeClr val="tx1"/>
                          </a:solidFill>
                          <a:latin typeface="+mn-lt"/>
                        </a:rPr>
                        <a:t> </a:t>
                      </a:r>
                      <a:r>
                        <a:rPr lang="en-US" sz="1600">
                          <a:solidFill>
                            <a:schemeClr val="tx1"/>
                          </a:solidFill>
                          <a:latin typeface="+mn-lt"/>
                        </a:rPr>
                        <a:t>and </a:t>
                      </a:r>
                      <a:r>
                        <a:rPr lang="en-US" sz="1600" kern="1200">
                          <a:solidFill>
                            <a:schemeClr val="tx1"/>
                          </a:solidFill>
                          <a:latin typeface="+mn-lt"/>
                          <a:ea typeface="+mn-ea"/>
                          <a:cs typeface="+mn-cs"/>
                          <a:hlinkClick r:id="rId7" tooltip="https://www.forbes.com/sites/forbescoachescouncil/2021/01/05/seven-traits-of-an-emotionally-intelligent-leader/?sh=39e749db7f21"/>
                        </a:rPr>
                        <a:t>Forbes</a:t>
                      </a:r>
                      <a:endParaRPr lang="en-US" sz="1600" kern="1200" dirty="0">
                        <a:solidFill>
                          <a:schemeClr val="tx1"/>
                        </a:solidFill>
                        <a:latin typeface="+mn-lt"/>
                        <a:ea typeface="+mn-ea"/>
                        <a:cs typeface="+mn-cs"/>
                      </a:endParaRPr>
                    </a:p>
                  </a:txBody>
                  <a:tcPr marL="23074" marR="230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endParaRPr lang="en-GB" sz="1600" dirty="0">
                        <a:solidFill>
                          <a:schemeClr val="tx1"/>
                        </a:solidFill>
                        <a:effectLst/>
                        <a:latin typeface="+mn-lt"/>
                        <a:ea typeface="Calibri" panose="020F0502020204030204" pitchFamily="34" charset="0"/>
                        <a:cs typeface="Times New Roman"/>
                      </a:endParaRP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endParaRPr lang="en-GB" sz="1600" dirty="0">
                        <a:solidFill>
                          <a:schemeClr val="tx1"/>
                        </a:solidFill>
                        <a:effectLst/>
                        <a:latin typeface="+mn-lt"/>
                        <a:ea typeface="Calibri" panose="020F0502020204030204" pitchFamily="34" charset="0"/>
                        <a:cs typeface="Times New Roman"/>
                      </a:endParaRP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endParaRPr lang="en-GB" sz="1600" dirty="0">
                        <a:solidFill>
                          <a:schemeClr val="tx1"/>
                        </a:solidFill>
                        <a:effectLst/>
                        <a:latin typeface="+mn-lt"/>
                        <a:ea typeface="Calibri" panose="020F0502020204030204" pitchFamily="34" charset="0"/>
                        <a:cs typeface="Times New Roman"/>
                      </a:endParaRP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7773226"/>
                  </a:ext>
                </a:extLst>
              </a:tr>
              <a:tr h="509793">
                <a:tc>
                  <a:txBody>
                    <a:bodyPr/>
                    <a:lstStyle/>
                    <a:p>
                      <a:pPr algn="l">
                        <a:lnSpc>
                          <a:spcPct val="100000"/>
                        </a:lnSpc>
                      </a:pPr>
                      <a:r>
                        <a:rPr lang="en-US" sz="1600" b="1" dirty="0">
                          <a:solidFill>
                            <a:schemeClr val="tx1"/>
                          </a:solidFill>
                          <a:latin typeface="+mn-lt"/>
                        </a:rPr>
                        <a:t>6. COLLABORATION AND RELATIONSHIPS DRIVEN: </a:t>
                      </a:r>
                      <a:r>
                        <a:rPr lang="en-US" sz="1600" dirty="0">
                          <a:solidFill>
                            <a:schemeClr val="tx1"/>
                          </a:solidFill>
                          <a:latin typeface="+mn-lt"/>
                        </a:rPr>
                        <a:t>Leadership is not position, it is an action </a:t>
                      </a:r>
                      <a:r>
                        <a:rPr lang="en-US" sz="1600">
                          <a:solidFill>
                            <a:schemeClr val="tx1"/>
                          </a:solidFill>
                          <a:latin typeface="+mn-lt"/>
                        </a:rPr>
                        <a:t>(</a:t>
                      </a:r>
                      <a:r>
                        <a:rPr lang="en-US" sz="1600" u="sng">
                          <a:solidFill>
                            <a:schemeClr val="tx1"/>
                          </a:solidFill>
                          <a:latin typeface="+mn-lt"/>
                          <a:hlinkClick r:id="rId8" tooltip="https://www.youtube.com/watch?v=LDQj-sU9Opw">
                            <a:extLst>
                              <a:ext uri="{A12FA001-AC4F-418D-AE19-62706E023703}">
                                <ahyp:hlinkClr xmlns:ahyp="http://schemas.microsoft.com/office/drawing/2018/hyperlinkcolor" val="tx"/>
                              </a:ext>
                            </a:extLst>
                          </a:hlinkClick>
                        </a:rPr>
                        <a:t>Sinek</a:t>
                      </a:r>
                      <a:r>
                        <a:rPr lang="en-US" sz="1600">
                          <a:solidFill>
                            <a:schemeClr val="tx1"/>
                          </a:solidFill>
                          <a:latin typeface="+mn-lt"/>
                        </a:rPr>
                        <a:t>) </a:t>
                      </a:r>
                      <a:r>
                        <a:rPr lang="en-US" sz="1600" dirty="0">
                          <a:solidFill>
                            <a:schemeClr val="tx1"/>
                          </a:solidFill>
                          <a:latin typeface="+mn-lt"/>
                        </a:rPr>
                        <a:t>and therefore</a:t>
                      </a:r>
                    </a:p>
                    <a:p>
                      <a:pPr algn="l">
                        <a:lnSpc>
                          <a:spcPct val="100000"/>
                        </a:lnSpc>
                      </a:pPr>
                      <a:r>
                        <a:rPr lang="en-US" sz="1600" dirty="0">
                          <a:solidFill>
                            <a:schemeClr val="tx1"/>
                          </a:solidFill>
                          <a:latin typeface="+mn-lt"/>
                        </a:rPr>
                        <a:t> you need to be the kind of Leader people want to follow! Whilst the Leader needs to be collaborative in approach </a:t>
                      </a:r>
                    </a:p>
                    <a:p>
                      <a:pPr algn="l">
                        <a:lnSpc>
                          <a:spcPct val="100000"/>
                        </a:lnSpc>
                      </a:pPr>
                      <a:r>
                        <a:rPr lang="en-US" sz="1600" dirty="0">
                          <a:solidFill>
                            <a:schemeClr val="tx1"/>
                          </a:solidFill>
                          <a:latin typeface="+mn-lt"/>
                        </a:rPr>
                        <a:t>there is a need to understand and celebrate difference too. </a:t>
                      </a:r>
                      <a:r>
                        <a:rPr lang="en-US" sz="1600" b="1" dirty="0">
                          <a:solidFill>
                            <a:schemeClr val="tx1"/>
                          </a:solidFill>
                          <a:latin typeface="+mn-lt"/>
                        </a:rPr>
                        <a:t>Source: </a:t>
                      </a:r>
                      <a:r>
                        <a:rPr lang="en-US" sz="1600" kern="1200" dirty="0">
                          <a:solidFill>
                            <a:schemeClr val="tx1"/>
                          </a:solidFill>
                          <a:latin typeface="+mn-lt"/>
                          <a:ea typeface="+mn-ea"/>
                          <a:cs typeface="+mn-cs"/>
                          <a:hlinkClick r:id="rId9" tooltip="https://www.matthewsyed.co.uk/book/rebel-ideas-the-power-of-diverse-thinking/"/>
                        </a:rPr>
                        <a:t>Matthew Syed, Rebel Ideas</a:t>
                      </a:r>
                      <a:endParaRPr lang="en-US" sz="1600" kern="1200" dirty="0">
                        <a:solidFill>
                          <a:schemeClr val="tx1"/>
                        </a:solidFill>
                        <a:latin typeface="+mn-lt"/>
                        <a:ea typeface="+mn-ea"/>
                        <a:cs typeface="+mn-cs"/>
                      </a:endParaRPr>
                    </a:p>
                  </a:txBody>
                  <a:tcPr marL="23074" marR="230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endParaRPr lang="en-GB" sz="1600" dirty="0">
                        <a:solidFill>
                          <a:schemeClr val="tx1"/>
                        </a:solidFill>
                        <a:effectLst/>
                        <a:latin typeface="+mn-lt"/>
                        <a:ea typeface="Calibri" panose="020F0502020204030204" pitchFamily="34" charset="0"/>
                        <a:cs typeface="Times New Roman"/>
                      </a:endParaRP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endParaRPr lang="en-GB" sz="1600" dirty="0">
                        <a:solidFill>
                          <a:schemeClr val="tx1"/>
                        </a:solidFill>
                        <a:effectLst/>
                        <a:latin typeface="+mn-lt"/>
                        <a:ea typeface="Calibri" panose="020F0502020204030204" pitchFamily="34" charset="0"/>
                        <a:cs typeface="Times New Roman"/>
                      </a:endParaRP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r>
                        <a:rPr lang="en-GB" sz="1600" dirty="0">
                          <a:solidFill>
                            <a:schemeClr val="tx1"/>
                          </a:solidFill>
                          <a:effectLst/>
                          <a:latin typeface="+mn-lt"/>
                          <a:ea typeface="Calibri" panose="020F0502020204030204" pitchFamily="34" charset="0"/>
                          <a:cs typeface="Times New Roman" panose="02020603050405020304" pitchFamily="18" charset="0"/>
                        </a:rPr>
                        <a:t> </a:t>
                      </a: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6185770"/>
                  </a:ext>
                </a:extLst>
              </a:tr>
              <a:tr h="594759">
                <a:tc>
                  <a:txBody>
                    <a:bodyPr/>
                    <a:lstStyle/>
                    <a:p>
                      <a:pPr algn="l">
                        <a:lnSpc>
                          <a:spcPct val="100000"/>
                        </a:lnSpc>
                      </a:pPr>
                      <a:r>
                        <a:rPr lang="en-US" sz="1600" b="1" dirty="0">
                          <a:solidFill>
                            <a:schemeClr val="tx1"/>
                          </a:solidFill>
                          <a:latin typeface="+mn-lt"/>
                        </a:rPr>
                        <a:t>7.SKILLS CHEF!: </a:t>
                      </a:r>
                      <a:r>
                        <a:rPr lang="en-US" sz="1600" dirty="0">
                          <a:solidFill>
                            <a:schemeClr val="tx1"/>
                          </a:solidFill>
                          <a:latin typeface="+mn-lt"/>
                        </a:rPr>
                        <a:t>In a global/VUCA world, Leaders need to have the skills to be able to take a range of organisational skills (typically not traditional ‘ingredients’) and create something new. This ‘mix' may include using high levels of Emotional Intelligence, alongside elements of automation and AI, for instance. </a:t>
                      </a:r>
                      <a:r>
                        <a:rPr lang="en-US" sz="1600" b="1" dirty="0">
                          <a:solidFill>
                            <a:schemeClr val="tx1"/>
                          </a:solidFill>
                          <a:latin typeface="+mn-lt"/>
                        </a:rPr>
                        <a:t>Source</a:t>
                      </a:r>
                      <a:r>
                        <a:rPr lang="en-US" sz="1600" b="1">
                          <a:solidFill>
                            <a:schemeClr val="tx1"/>
                          </a:solidFill>
                          <a:latin typeface="+mn-lt"/>
                        </a:rPr>
                        <a:t>: </a:t>
                      </a:r>
                      <a:r>
                        <a:rPr lang="en-US" sz="1600" kern="1200">
                          <a:solidFill>
                            <a:schemeClr val="tx1"/>
                          </a:solidFill>
                          <a:latin typeface="+mn-lt"/>
                          <a:ea typeface="+mn-ea"/>
                          <a:cs typeface="+mn-cs"/>
                          <a:hlinkClick r:id="rId10" tooltip="https://thefutureorganization.com"/>
                        </a:rPr>
                        <a:t>Jacob Morgan. Future Organisation</a:t>
                      </a:r>
                      <a:endParaRPr lang="en-US" sz="1600" kern="1200" dirty="0">
                        <a:solidFill>
                          <a:schemeClr val="tx1"/>
                        </a:solidFill>
                        <a:latin typeface="+mn-lt"/>
                        <a:ea typeface="+mn-ea"/>
                        <a:cs typeface="+mn-cs"/>
                      </a:endParaRPr>
                    </a:p>
                  </a:txBody>
                  <a:tcPr marL="23074" marR="230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endParaRPr lang="en-GB" sz="1600" dirty="0">
                        <a:solidFill>
                          <a:schemeClr val="tx1"/>
                        </a:solidFill>
                        <a:effectLst/>
                        <a:latin typeface="+mn-lt"/>
                        <a:ea typeface="Calibri" panose="020F0502020204030204" pitchFamily="34" charset="0"/>
                        <a:cs typeface="Times New Roman"/>
                      </a:endParaRP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endParaRPr lang="en-GB" sz="1600" dirty="0">
                        <a:solidFill>
                          <a:schemeClr val="tx1"/>
                        </a:solidFill>
                        <a:effectLst/>
                        <a:latin typeface="+mn-lt"/>
                        <a:ea typeface="Calibri" panose="020F0502020204030204" pitchFamily="34" charset="0"/>
                        <a:cs typeface="Times New Roman"/>
                      </a:endParaRP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r>
                        <a:rPr lang="en-GB" sz="1600" dirty="0">
                          <a:solidFill>
                            <a:schemeClr val="tx1"/>
                          </a:solidFill>
                          <a:effectLst/>
                          <a:latin typeface="+mn-lt"/>
                          <a:ea typeface="Calibri" panose="020F0502020204030204" pitchFamily="34" charset="0"/>
                          <a:cs typeface="Times New Roman" panose="02020603050405020304" pitchFamily="18" charset="0"/>
                        </a:rPr>
                        <a:t> </a:t>
                      </a: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2032068"/>
                  </a:ext>
                </a:extLst>
              </a:tr>
              <a:tr h="603525">
                <a:tc>
                  <a:txBody>
                    <a:bodyPr/>
                    <a:lstStyle/>
                    <a:p>
                      <a:pPr algn="l">
                        <a:lnSpc>
                          <a:spcPct val="100000"/>
                        </a:lnSpc>
                      </a:pPr>
                      <a:r>
                        <a:rPr lang="en-US" sz="1600" b="1" dirty="0">
                          <a:solidFill>
                            <a:schemeClr val="tx1"/>
                          </a:solidFill>
                          <a:latin typeface="+mn-lt"/>
                        </a:rPr>
                        <a:t>8.  </a:t>
                      </a:r>
                      <a:r>
                        <a:rPr lang="en-US" sz="1600" b="1">
                          <a:solidFill>
                            <a:schemeClr val="tx1"/>
                          </a:solidFill>
                          <a:latin typeface="+mn-lt"/>
                        </a:rPr>
                        <a:t>AGILE AND </a:t>
                      </a:r>
                      <a:r>
                        <a:rPr lang="en-US" sz="1600" b="1" dirty="0">
                          <a:solidFill>
                            <a:schemeClr val="tx1"/>
                          </a:solidFill>
                          <a:latin typeface="+mn-lt"/>
                        </a:rPr>
                        <a:t>ADAPTIVE: </a:t>
                      </a:r>
                      <a:r>
                        <a:rPr lang="en-US" sz="1600" dirty="0">
                          <a:solidFill>
                            <a:schemeClr val="tx1"/>
                          </a:solidFill>
                          <a:latin typeface="+mn-lt"/>
                        </a:rPr>
                        <a:t>In our fast-paced, volatile world, the need to be agile and adaptive to </a:t>
                      </a:r>
                      <a:r>
                        <a:rPr lang="en-US" sz="1600">
                          <a:solidFill>
                            <a:schemeClr val="tx1"/>
                          </a:solidFill>
                          <a:latin typeface="+mn-lt"/>
                        </a:rPr>
                        <a:t>external and</a:t>
                      </a:r>
                    </a:p>
                    <a:p>
                      <a:pPr algn="l">
                        <a:lnSpc>
                          <a:spcPct val="100000"/>
                        </a:lnSpc>
                      </a:pPr>
                      <a:r>
                        <a:rPr lang="en-US" sz="1600">
                          <a:solidFill>
                            <a:schemeClr val="tx1"/>
                          </a:solidFill>
                          <a:latin typeface="+mn-lt"/>
                        </a:rPr>
                        <a:t> </a:t>
                      </a:r>
                      <a:r>
                        <a:rPr lang="en-US" sz="1600" dirty="0">
                          <a:solidFill>
                            <a:schemeClr val="tx1"/>
                          </a:solidFill>
                          <a:latin typeface="+mn-lt"/>
                        </a:rPr>
                        <a:t>internal pressure is critical. Leaders are needing to move from an ‘expert’ role to that of ‘</a:t>
                      </a:r>
                      <a:r>
                        <a:rPr lang="en-US" sz="1600">
                          <a:solidFill>
                            <a:schemeClr val="tx1"/>
                          </a:solidFill>
                          <a:latin typeface="+mn-lt"/>
                        </a:rPr>
                        <a:t>catalyst'.</a:t>
                      </a:r>
                    </a:p>
                    <a:p>
                      <a:pPr algn="l">
                        <a:lnSpc>
                          <a:spcPct val="100000"/>
                        </a:lnSpc>
                      </a:pPr>
                      <a:r>
                        <a:rPr lang="en-US" sz="1600">
                          <a:solidFill>
                            <a:schemeClr val="tx1"/>
                          </a:solidFill>
                          <a:latin typeface="+mn-lt"/>
                        </a:rPr>
                        <a:t> </a:t>
                      </a:r>
                      <a:r>
                        <a:rPr lang="en-US" sz="1600" b="1" dirty="0">
                          <a:solidFill>
                            <a:schemeClr val="tx1"/>
                          </a:solidFill>
                          <a:latin typeface="+mn-lt"/>
                        </a:rPr>
                        <a:t>Source: </a:t>
                      </a:r>
                      <a:r>
                        <a:rPr lang="en-US" sz="1600" u="sng" dirty="0">
                          <a:solidFill>
                            <a:schemeClr val="tx1"/>
                          </a:solidFill>
                          <a:latin typeface="+mn-lt"/>
                          <a:hlinkClick r:id="rId11" tooltip="https://www.forbes.com/sites/tonygambill/2022/02/16/agility-is-a-superpower-how-great-leaders-assess-challenges-and-adapt-for-success/?sh=54b0ed2a3759">
                            <a:extLst>
                              <a:ext uri="{A12FA001-AC4F-418D-AE19-62706E023703}">
                                <ahyp:hlinkClr xmlns:ahyp="http://schemas.microsoft.com/office/drawing/2018/hyperlinkcolor" val="tx"/>
                              </a:ext>
                            </a:extLst>
                          </a:hlinkClick>
                        </a:rPr>
                        <a:t>Forbes</a:t>
                      </a:r>
                      <a:r>
                        <a:rPr lang="en-US" sz="1600" dirty="0">
                          <a:solidFill>
                            <a:schemeClr val="tx1"/>
                          </a:solidFill>
                          <a:latin typeface="+mn-lt"/>
                        </a:rPr>
                        <a:t> </a:t>
                      </a:r>
                      <a:r>
                        <a:rPr lang="en-US" sz="1600">
                          <a:solidFill>
                            <a:schemeClr val="tx1"/>
                          </a:solidFill>
                          <a:latin typeface="+mn-lt"/>
                        </a:rPr>
                        <a:t>&amp; </a:t>
                      </a:r>
                      <a:r>
                        <a:rPr lang="en-US" sz="1600" kern="1200">
                          <a:solidFill>
                            <a:schemeClr val="tx1"/>
                          </a:solidFill>
                          <a:latin typeface="+mn-lt"/>
                          <a:ea typeface="+mn-ea"/>
                          <a:cs typeface="+mn-cs"/>
                          <a:hlinkClick r:id="rId12" tooltip="https://www.agilebusiness.org/static/16d98465-2897-46fb-a05851e540067f3b/White-Paper-Leadership-Agility-From-Expert-to-Catalyst.pdf"/>
                        </a:rPr>
                        <a:t>Agile Business</a:t>
                      </a:r>
                      <a:endParaRPr lang="en-US" sz="1600" kern="1200">
                        <a:solidFill>
                          <a:schemeClr val="tx1"/>
                        </a:solidFill>
                        <a:latin typeface="+mn-lt"/>
                        <a:ea typeface="+mn-ea"/>
                        <a:cs typeface="+mn-cs"/>
                      </a:endParaRPr>
                    </a:p>
                  </a:txBody>
                  <a:tcPr marL="23074" marR="230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endParaRPr lang="en-GB" sz="1600" dirty="0">
                        <a:solidFill>
                          <a:schemeClr val="tx1"/>
                        </a:solidFill>
                        <a:effectLst/>
                        <a:latin typeface="+mn-lt"/>
                        <a:ea typeface="Calibri" panose="020F0502020204030204" pitchFamily="34" charset="0"/>
                        <a:cs typeface="Times New Roman"/>
                      </a:endParaRP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endParaRPr lang="en-GB" sz="1600" dirty="0">
                        <a:solidFill>
                          <a:schemeClr val="tx1"/>
                        </a:solidFill>
                        <a:effectLst/>
                        <a:latin typeface="+mn-lt"/>
                        <a:ea typeface="Calibri" panose="020F0502020204030204" pitchFamily="34" charset="0"/>
                        <a:cs typeface="Times New Roman"/>
                      </a:endParaRP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r>
                        <a:rPr lang="en-GB" sz="1600" dirty="0">
                          <a:solidFill>
                            <a:schemeClr val="tx1"/>
                          </a:solidFill>
                          <a:effectLst/>
                          <a:latin typeface="+mn-lt"/>
                          <a:ea typeface="Calibri" panose="020F0502020204030204" pitchFamily="34" charset="0"/>
                          <a:cs typeface="Times New Roman" panose="02020603050405020304" pitchFamily="18" charset="0"/>
                        </a:rPr>
                        <a:t> </a:t>
                      </a: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2142441"/>
                  </a:ext>
                </a:extLst>
              </a:tr>
              <a:tr h="753234">
                <a:tc>
                  <a:txBody>
                    <a:bodyPr/>
                    <a:lstStyle/>
                    <a:p>
                      <a:pPr algn="l">
                        <a:lnSpc>
                          <a:spcPct val="100000"/>
                        </a:lnSpc>
                      </a:pPr>
                      <a:r>
                        <a:rPr lang="en-US" sz="1600" b="1" dirty="0">
                          <a:solidFill>
                            <a:schemeClr val="tx1"/>
                          </a:solidFill>
                          <a:latin typeface="+mn-lt"/>
                        </a:rPr>
                        <a:t>9. ACCOUNTABLE, </a:t>
                      </a:r>
                      <a:r>
                        <a:rPr lang="en-US" sz="1600" b="1">
                          <a:solidFill>
                            <a:schemeClr val="tx1"/>
                          </a:solidFill>
                          <a:latin typeface="+mn-lt"/>
                        </a:rPr>
                        <a:t>HUMBLE AND </a:t>
                      </a:r>
                      <a:r>
                        <a:rPr lang="en-US" sz="1600" b="1" dirty="0">
                          <a:solidFill>
                            <a:schemeClr val="tx1"/>
                          </a:solidFill>
                          <a:latin typeface="+mn-lt"/>
                        </a:rPr>
                        <a:t>VULNERABLE: </a:t>
                      </a:r>
                      <a:r>
                        <a:rPr lang="en-US" sz="1600" dirty="0">
                          <a:solidFill>
                            <a:schemeClr val="tx1"/>
                          </a:solidFill>
                          <a:latin typeface="+mn-lt"/>
                        </a:rPr>
                        <a:t>For generations, ego and status has driven Leadership. But haven’t we seen what that does to business and our countries? People are seeking humility in Leaders. Not weak humility or vulnerability but a brave ownership of mistakes and faults and a human workers can resonate with. </a:t>
                      </a:r>
                      <a:r>
                        <a:rPr lang="en-US" sz="1600" b="1" dirty="0">
                          <a:solidFill>
                            <a:schemeClr val="tx1"/>
                          </a:solidFill>
                          <a:latin typeface="+mn-lt"/>
                        </a:rPr>
                        <a:t>Source</a:t>
                      </a:r>
                      <a:r>
                        <a:rPr lang="en-US" sz="1600" b="1">
                          <a:solidFill>
                            <a:schemeClr val="tx1"/>
                          </a:solidFill>
                          <a:latin typeface="+mn-lt"/>
                        </a:rPr>
                        <a:t>: </a:t>
                      </a:r>
                      <a:r>
                        <a:rPr lang="en-US" sz="1600" kern="1200">
                          <a:solidFill>
                            <a:schemeClr val="tx1"/>
                          </a:solidFill>
                          <a:latin typeface="+mn-lt"/>
                          <a:ea typeface="+mn-ea"/>
                          <a:cs typeface="+mn-cs"/>
                          <a:hlinkClick r:id="rId13" tooltip="https://catalyst.nejm.org/doi/full/10.1056/CAT.18.0185"/>
                        </a:rPr>
                        <a:t>Edgar Schein</a:t>
                      </a:r>
                      <a:endParaRPr lang="en-US" sz="1600" kern="1200" dirty="0">
                        <a:solidFill>
                          <a:schemeClr val="tx1"/>
                        </a:solidFill>
                        <a:latin typeface="+mn-lt"/>
                        <a:ea typeface="+mn-ea"/>
                        <a:cs typeface="+mn-cs"/>
                      </a:endParaRPr>
                    </a:p>
                  </a:txBody>
                  <a:tcPr marL="23074" marR="230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endParaRPr lang="en-GB" sz="1600" dirty="0">
                        <a:solidFill>
                          <a:schemeClr val="tx1"/>
                        </a:solidFill>
                        <a:effectLst/>
                        <a:latin typeface="+mn-lt"/>
                        <a:ea typeface="Calibri" panose="020F0502020204030204" pitchFamily="34" charset="0"/>
                        <a:cs typeface="Times New Roman"/>
                      </a:endParaRP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endParaRPr lang="en-GB" sz="1600" dirty="0">
                        <a:solidFill>
                          <a:schemeClr val="tx1"/>
                        </a:solidFill>
                        <a:effectLst/>
                        <a:latin typeface="+mn-lt"/>
                        <a:ea typeface="Calibri" panose="020F0502020204030204" pitchFamily="34" charset="0"/>
                        <a:cs typeface="Times New Roman"/>
                      </a:endParaRP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r>
                        <a:rPr lang="en-GB" sz="1600" dirty="0">
                          <a:solidFill>
                            <a:schemeClr val="tx1"/>
                          </a:solidFill>
                          <a:effectLst/>
                          <a:latin typeface="+mn-lt"/>
                          <a:ea typeface="Calibri" panose="020F0502020204030204" pitchFamily="34" charset="0"/>
                          <a:cs typeface="Times New Roman" panose="02020603050405020304" pitchFamily="18" charset="0"/>
                        </a:rPr>
                        <a:t> </a:t>
                      </a: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828893"/>
                  </a:ext>
                </a:extLst>
              </a:tr>
              <a:tr h="713630">
                <a:tc>
                  <a:txBody>
                    <a:bodyPr/>
                    <a:lstStyle/>
                    <a:p>
                      <a:pPr algn="l">
                        <a:lnSpc>
                          <a:spcPct val="100000"/>
                        </a:lnSpc>
                      </a:pPr>
                      <a:r>
                        <a:rPr lang="en-US" sz="1600" b="1" dirty="0">
                          <a:solidFill>
                            <a:schemeClr val="tx1"/>
                          </a:solidFill>
                          <a:latin typeface="+mn-lt"/>
                        </a:rPr>
                        <a:t>10. A POSITIVE COMMUNICATOR: </a:t>
                      </a:r>
                      <a:r>
                        <a:rPr lang="en-US" sz="1600" dirty="0">
                          <a:solidFill>
                            <a:schemeClr val="tx1"/>
                          </a:solidFill>
                          <a:latin typeface="+mn-lt"/>
                        </a:rPr>
                        <a:t>All other areas in this tool are only useful if they can be communicated to people in a way that inspires.  Story-telling, sense making, inspiration and vision setting are all critical Leadership skills if we are to inspire our people. </a:t>
                      </a:r>
                      <a:r>
                        <a:rPr lang="en-US" sz="1600" b="1" dirty="0">
                          <a:solidFill>
                            <a:schemeClr val="tx1"/>
                          </a:solidFill>
                          <a:latin typeface="+mn-lt"/>
                        </a:rPr>
                        <a:t>Source: </a:t>
                      </a:r>
                      <a:r>
                        <a:rPr lang="en-US" sz="1600" b="1">
                          <a:solidFill>
                            <a:schemeClr val="tx1"/>
                          </a:solidFill>
                          <a:latin typeface="+mn-lt"/>
                        </a:rPr>
                        <a:t> </a:t>
                      </a:r>
                      <a:r>
                        <a:rPr lang="en-US" sz="1600" kern="1200">
                          <a:solidFill>
                            <a:schemeClr val="tx1"/>
                          </a:solidFill>
                          <a:latin typeface="+mn-lt"/>
                          <a:ea typeface="+mn-ea"/>
                          <a:cs typeface="+mn-cs"/>
                          <a:hlinkClick r:id="rId14" tooltip="https://hbr.org/2022/11/how-great-leaders-communicate"/>
                        </a:rPr>
                        <a:t>Harvard Business Review</a:t>
                      </a:r>
                      <a:endParaRPr lang="en-US" sz="1600" kern="1200" dirty="0">
                        <a:solidFill>
                          <a:schemeClr val="tx1"/>
                        </a:solidFill>
                        <a:latin typeface="+mn-lt"/>
                        <a:ea typeface="+mn-ea"/>
                        <a:cs typeface="+mn-cs"/>
                      </a:endParaRPr>
                    </a:p>
                  </a:txBody>
                  <a:tcPr marL="23074" marR="230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endParaRPr lang="en-GB" sz="1600" dirty="0">
                        <a:solidFill>
                          <a:schemeClr val="tx1"/>
                        </a:solidFill>
                        <a:effectLst/>
                        <a:latin typeface="+mn-lt"/>
                        <a:ea typeface="Calibri" panose="020F0502020204030204" pitchFamily="34" charset="0"/>
                        <a:cs typeface="Times New Roman"/>
                      </a:endParaRP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endParaRPr lang="en-GB" sz="1600" dirty="0">
                        <a:solidFill>
                          <a:schemeClr val="tx1"/>
                        </a:solidFill>
                        <a:effectLst/>
                        <a:latin typeface="+mn-lt"/>
                        <a:ea typeface="Calibri" panose="020F0502020204030204" pitchFamily="34" charset="0"/>
                        <a:cs typeface="Times New Roman"/>
                      </a:endParaRP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r>
                        <a:rPr lang="en-GB" sz="1600" dirty="0">
                          <a:solidFill>
                            <a:schemeClr val="tx1"/>
                          </a:solidFill>
                          <a:effectLst/>
                          <a:latin typeface="+mn-lt"/>
                          <a:ea typeface="Calibri" panose="020F0502020204030204" pitchFamily="34" charset="0"/>
                          <a:cs typeface="Times New Roman" panose="02020603050405020304" pitchFamily="18" charset="0"/>
                        </a:rPr>
                        <a:t> </a:t>
                      </a: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0725786"/>
                  </a:ext>
                </a:extLst>
              </a:tr>
              <a:tr h="591710">
                <a:tc>
                  <a:txBody>
                    <a:bodyPr/>
                    <a:lstStyle/>
                    <a:p>
                      <a:pPr algn="l">
                        <a:lnSpc>
                          <a:spcPct val="100000"/>
                        </a:lnSpc>
                      </a:pPr>
                      <a:r>
                        <a:rPr lang="en-US" sz="1600" b="1" dirty="0">
                          <a:solidFill>
                            <a:schemeClr val="tx1"/>
                          </a:solidFill>
                          <a:latin typeface="+mn-lt"/>
                        </a:rPr>
                        <a:t>11.CUSTOMER AND </a:t>
                      </a:r>
                      <a:r>
                        <a:rPr lang="en-US" sz="1600" b="1">
                          <a:solidFill>
                            <a:schemeClr val="tx1"/>
                          </a:solidFill>
                          <a:latin typeface="+mn-lt"/>
                        </a:rPr>
                        <a:t>SERVICE FOCUSED</a:t>
                      </a:r>
                      <a:r>
                        <a:rPr lang="en-US" sz="1600" b="1" dirty="0">
                          <a:solidFill>
                            <a:schemeClr val="tx1"/>
                          </a:solidFill>
                          <a:latin typeface="+mn-lt"/>
                        </a:rPr>
                        <a:t>: </a:t>
                      </a:r>
                      <a:r>
                        <a:rPr lang="en-US" sz="1600" dirty="0">
                          <a:solidFill>
                            <a:schemeClr val="tx1"/>
                          </a:solidFill>
                          <a:latin typeface="+mn-lt"/>
                        </a:rPr>
                        <a:t>Many of the other areas of this assessment </a:t>
                      </a:r>
                      <a:r>
                        <a:rPr lang="en-US" sz="1600">
                          <a:solidFill>
                            <a:schemeClr val="tx1"/>
                          </a:solidFill>
                          <a:latin typeface="+mn-lt"/>
                        </a:rPr>
                        <a:t>are focused </a:t>
                      </a:r>
                      <a:r>
                        <a:rPr lang="en-US" sz="1600" dirty="0">
                          <a:solidFill>
                            <a:schemeClr val="tx1"/>
                          </a:solidFill>
                          <a:latin typeface="+mn-lt"/>
                        </a:rPr>
                        <a:t>on the characteristics of a Leader but a Leader has to be obsessed with what the customer needs - or there is no business. This is the strength of the Amazon’s of this world. A solid understanding of what the customer needs and how to service that need is essential. </a:t>
                      </a:r>
                      <a:r>
                        <a:rPr lang="en-US" sz="1600" b="1" dirty="0">
                          <a:solidFill>
                            <a:schemeClr val="tx1"/>
                          </a:solidFill>
                          <a:latin typeface="+mn-lt"/>
                        </a:rPr>
                        <a:t>Source</a:t>
                      </a:r>
                      <a:r>
                        <a:rPr lang="en-US" sz="1600" b="1">
                          <a:solidFill>
                            <a:schemeClr val="tx1"/>
                          </a:solidFill>
                          <a:latin typeface="+mn-lt"/>
                        </a:rPr>
                        <a:t>: </a:t>
                      </a:r>
                      <a:r>
                        <a:rPr lang="en-US" sz="1600" kern="1200">
                          <a:solidFill>
                            <a:schemeClr val="tx1"/>
                          </a:solidFill>
                          <a:latin typeface="+mn-lt"/>
                          <a:ea typeface="+mn-ea"/>
                          <a:cs typeface="+mn-cs"/>
                          <a:hlinkClick r:id="rId15" tooltip="https://www.smartkarrot.com/resources/blog/customer-centric-leaders/"/>
                        </a:rPr>
                        <a:t>Smartkarrot</a:t>
                      </a:r>
                      <a:endParaRPr lang="en-US" sz="1600" kern="1200" dirty="0">
                        <a:solidFill>
                          <a:schemeClr val="tx1"/>
                        </a:solidFill>
                        <a:latin typeface="+mn-lt"/>
                        <a:ea typeface="+mn-ea"/>
                        <a:cs typeface="+mn-cs"/>
                      </a:endParaRPr>
                    </a:p>
                  </a:txBody>
                  <a:tcPr marL="23074" marR="230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endParaRPr lang="en-GB" sz="1600" dirty="0">
                        <a:solidFill>
                          <a:schemeClr val="tx1"/>
                        </a:solidFill>
                        <a:effectLst/>
                        <a:latin typeface="+mn-lt"/>
                        <a:ea typeface="Calibri" panose="020F0502020204030204" pitchFamily="34" charset="0"/>
                        <a:cs typeface="Times New Roman"/>
                      </a:endParaRP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endParaRPr lang="en-GB" sz="1600" dirty="0">
                        <a:solidFill>
                          <a:schemeClr val="tx1"/>
                        </a:solidFill>
                        <a:effectLst/>
                        <a:latin typeface="+mn-lt"/>
                        <a:ea typeface="Calibri" panose="020F0502020204030204" pitchFamily="34" charset="0"/>
                        <a:cs typeface="Times New Roman"/>
                      </a:endParaRP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r>
                        <a:rPr lang="en-GB" sz="1600" dirty="0">
                          <a:solidFill>
                            <a:schemeClr val="tx1"/>
                          </a:solidFill>
                          <a:effectLst/>
                          <a:latin typeface="+mn-lt"/>
                          <a:ea typeface="Calibri" panose="020F0502020204030204" pitchFamily="34" charset="0"/>
                          <a:cs typeface="Times New Roman" panose="02020603050405020304" pitchFamily="18" charset="0"/>
                        </a:rPr>
                        <a:t> </a:t>
                      </a: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9563277"/>
                  </a:ext>
                </a:extLst>
              </a:tr>
              <a:tr h="550929">
                <a:tc>
                  <a:txBody>
                    <a:bodyPr/>
                    <a:lstStyle/>
                    <a:p>
                      <a:pPr algn="l">
                        <a:lnSpc>
                          <a:spcPct val="100000"/>
                        </a:lnSpc>
                      </a:pPr>
                      <a:r>
                        <a:rPr lang="en-US" sz="1600" b="1" dirty="0">
                          <a:solidFill>
                            <a:schemeClr val="tx1"/>
                          </a:solidFill>
                          <a:latin typeface="+mn-lt"/>
                        </a:rPr>
                        <a:t>12. BRAVE: </a:t>
                      </a:r>
                      <a:r>
                        <a:rPr lang="en-US" sz="1600" dirty="0">
                          <a:solidFill>
                            <a:schemeClr val="tx1"/>
                          </a:solidFill>
                          <a:latin typeface="+mn-lt"/>
                        </a:rPr>
                        <a:t>Some aspects of Leadership might </a:t>
                      </a:r>
                      <a:r>
                        <a:rPr lang="en-US" sz="1600">
                          <a:solidFill>
                            <a:schemeClr val="tx1"/>
                          </a:solidFill>
                          <a:latin typeface="+mn-lt"/>
                        </a:rPr>
                        <a:t>come naturally </a:t>
                      </a:r>
                      <a:r>
                        <a:rPr lang="en-US" sz="1600" dirty="0">
                          <a:solidFill>
                            <a:schemeClr val="tx1"/>
                          </a:solidFill>
                          <a:latin typeface="+mn-lt"/>
                        </a:rPr>
                        <a:t>but others </a:t>
                      </a:r>
                      <a:r>
                        <a:rPr lang="en-US" sz="1600">
                          <a:solidFill>
                            <a:schemeClr val="tx1"/>
                          </a:solidFill>
                          <a:latin typeface="+mn-lt"/>
                        </a:rPr>
                        <a:t>are often</a:t>
                      </a:r>
                      <a:r>
                        <a:rPr lang="en-US" sz="1600" baseline="0">
                          <a:solidFill>
                            <a:schemeClr val="tx1"/>
                          </a:solidFill>
                          <a:latin typeface="+mn-lt"/>
                        </a:rPr>
                        <a:t> </a:t>
                      </a:r>
                      <a:r>
                        <a:rPr lang="en-US" sz="1600">
                          <a:solidFill>
                            <a:schemeClr val="tx1"/>
                          </a:solidFill>
                          <a:latin typeface="+mn-lt"/>
                        </a:rPr>
                        <a:t>uncomfortable and challenging.</a:t>
                      </a:r>
                      <a:r>
                        <a:rPr lang="en-US" sz="1600" baseline="0">
                          <a:solidFill>
                            <a:schemeClr val="tx1"/>
                          </a:solidFill>
                          <a:latin typeface="+mn-lt"/>
                        </a:rPr>
                        <a:t> O</a:t>
                      </a:r>
                      <a:r>
                        <a:rPr lang="en-US" sz="1600">
                          <a:solidFill>
                            <a:schemeClr val="tx1"/>
                          </a:solidFill>
                          <a:latin typeface="+mn-lt"/>
                        </a:rPr>
                        <a:t>ne </a:t>
                      </a:r>
                      <a:r>
                        <a:rPr lang="en-US" sz="1600" dirty="0">
                          <a:solidFill>
                            <a:schemeClr val="tx1"/>
                          </a:solidFill>
                          <a:latin typeface="+mn-lt"/>
                        </a:rPr>
                        <a:t>of those is courage</a:t>
                      </a:r>
                      <a:r>
                        <a:rPr lang="en-US" sz="1600">
                          <a:solidFill>
                            <a:schemeClr val="tx1"/>
                          </a:solidFill>
                          <a:latin typeface="+mn-lt"/>
                        </a:rPr>
                        <a:t>! It</a:t>
                      </a:r>
                      <a:r>
                        <a:rPr lang="en-US" sz="1600" baseline="0">
                          <a:solidFill>
                            <a:schemeClr val="tx1"/>
                          </a:solidFill>
                          <a:latin typeface="+mn-lt"/>
                        </a:rPr>
                        <a:t> </a:t>
                      </a:r>
                      <a:r>
                        <a:rPr lang="en-US" sz="1600">
                          <a:solidFill>
                            <a:schemeClr val="tx1"/>
                          </a:solidFill>
                          <a:latin typeface="+mn-lt"/>
                        </a:rPr>
                        <a:t>isn't </a:t>
                      </a:r>
                      <a:r>
                        <a:rPr lang="en-US" sz="1600" dirty="0">
                          <a:solidFill>
                            <a:schemeClr val="tx1"/>
                          </a:solidFill>
                          <a:latin typeface="+mn-lt"/>
                        </a:rPr>
                        <a:t>a natural response to difficult situations and decisions. It's a learned and practiced one. Courageous leadership involves fighting through your natural responses in those moments, which will ultimately hold you back. </a:t>
                      </a:r>
                      <a:r>
                        <a:rPr lang="en-US" sz="1600" b="1" dirty="0">
                          <a:solidFill>
                            <a:schemeClr val="tx1"/>
                          </a:solidFill>
                          <a:latin typeface="+mn-lt"/>
                        </a:rPr>
                        <a:t>Source</a:t>
                      </a:r>
                      <a:r>
                        <a:rPr lang="en-US" sz="1600" b="1">
                          <a:solidFill>
                            <a:schemeClr val="tx1"/>
                          </a:solidFill>
                          <a:latin typeface="+mn-lt"/>
                        </a:rPr>
                        <a:t>: </a:t>
                      </a:r>
                      <a:r>
                        <a:rPr lang="en-US" sz="1600" kern="1200">
                          <a:solidFill>
                            <a:schemeClr val="tx1"/>
                          </a:solidFill>
                          <a:latin typeface="+mn-lt"/>
                          <a:ea typeface="+mn-ea"/>
                          <a:cs typeface="+mn-cs"/>
                          <a:hlinkClick r:id="rId16" tooltip="https://www.kornferry.com/insights/featured-topics/leadership/the-world-needs-your-courageous-leadership"/>
                        </a:rPr>
                        <a:t>Korn Ferry</a:t>
                      </a:r>
                      <a:endParaRPr lang="en-US" sz="1600" kern="1200" dirty="0">
                        <a:solidFill>
                          <a:schemeClr val="tx1"/>
                        </a:solidFill>
                        <a:latin typeface="+mn-lt"/>
                        <a:ea typeface="+mn-ea"/>
                        <a:cs typeface="+mn-cs"/>
                      </a:endParaRPr>
                    </a:p>
                  </a:txBody>
                  <a:tcPr marL="23074" marR="230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endParaRPr lang="en-GB" sz="1600" dirty="0">
                        <a:solidFill>
                          <a:schemeClr val="tx1"/>
                        </a:solidFill>
                        <a:effectLst/>
                        <a:latin typeface="+mn-lt"/>
                        <a:ea typeface="Calibri" panose="020F0502020204030204" pitchFamily="34" charset="0"/>
                        <a:cs typeface="Times New Roman"/>
                      </a:endParaRP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endParaRPr lang="en-GB" sz="1600" dirty="0">
                        <a:solidFill>
                          <a:schemeClr val="tx1"/>
                        </a:solidFill>
                        <a:effectLst/>
                        <a:latin typeface="+mn-lt"/>
                        <a:ea typeface="Calibri" panose="020F0502020204030204" pitchFamily="34" charset="0"/>
                        <a:cs typeface="Times New Roman"/>
                      </a:endParaRP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r>
                        <a:rPr lang="en-GB" sz="1600" dirty="0">
                          <a:solidFill>
                            <a:schemeClr val="tx1"/>
                          </a:solidFill>
                          <a:effectLst/>
                          <a:latin typeface="+mn-lt"/>
                          <a:ea typeface="Calibri" panose="020F0502020204030204" pitchFamily="34" charset="0"/>
                          <a:cs typeface="Times New Roman" panose="02020603050405020304" pitchFamily="18" charset="0"/>
                        </a:rPr>
                        <a:t> </a:t>
                      </a:r>
                    </a:p>
                  </a:txBody>
                  <a:tcPr marL="23074" marR="23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2930697"/>
                  </a:ext>
                </a:extLst>
              </a:tr>
            </a:tbl>
          </a:graphicData>
        </a:graphic>
      </p:graphicFrame>
      <p:grpSp>
        <p:nvGrpSpPr>
          <p:cNvPr id="30" name="Group 29"/>
          <p:cNvGrpSpPr/>
          <p:nvPr/>
        </p:nvGrpSpPr>
        <p:grpSpPr>
          <a:xfrm>
            <a:off x="10591800" y="952500"/>
            <a:ext cx="1447800" cy="8763000"/>
            <a:chOff x="10591800" y="952500"/>
            <a:chExt cx="1447800" cy="8763000"/>
          </a:xfrm>
        </p:grpSpPr>
        <p:pic>
          <p:nvPicPr>
            <p:cNvPr id="12" name="Picture 11"/>
            <p:cNvPicPr/>
            <p:nvPr/>
          </p:nvPicPr>
          <p:blipFill>
            <a:blip r:embed="rId17" cstate="print"/>
            <a:srcRect/>
            <a:stretch>
              <a:fillRect/>
            </a:stretch>
          </p:blipFill>
          <p:spPr bwMode="auto">
            <a:xfrm>
              <a:off x="11430000" y="952500"/>
              <a:ext cx="609600" cy="609600"/>
            </a:xfrm>
            <a:prstGeom prst="rect">
              <a:avLst/>
            </a:prstGeom>
            <a:noFill/>
          </p:spPr>
        </p:pic>
        <p:pic>
          <p:nvPicPr>
            <p:cNvPr id="13" name="Picture 12"/>
            <p:cNvPicPr/>
            <p:nvPr/>
          </p:nvPicPr>
          <p:blipFill>
            <a:blip r:embed="rId18" cstate="print"/>
            <a:srcRect/>
            <a:stretch>
              <a:fillRect/>
            </a:stretch>
          </p:blipFill>
          <p:spPr bwMode="auto">
            <a:xfrm>
              <a:off x="11395992" y="1714500"/>
              <a:ext cx="643608" cy="610810"/>
            </a:xfrm>
            <a:prstGeom prst="rect">
              <a:avLst/>
            </a:prstGeom>
            <a:noFill/>
          </p:spPr>
        </p:pic>
        <p:pic>
          <p:nvPicPr>
            <p:cNvPr id="14" name="Picture 13"/>
            <p:cNvPicPr/>
            <p:nvPr/>
          </p:nvPicPr>
          <p:blipFill>
            <a:blip r:embed="rId19" cstate="print"/>
            <a:srcRect/>
            <a:stretch>
              <a:fillRect/>
            </a:stretch>
          </p:blipFill>
          <p:spPr bwMode="auto">
            <a:xfrm>
              <a:off x="11435715" y="2400300"/>
              <a:ext cx="603885" cy="603885"/>
            </a:xfrm>
            <a:prstGeom prst="rect">
              <a:avLst/>
            </a:prstGeom>
            <a:noFill/>
          </p:spPr>
        </p:pic>
        <p:pic>
          <p:nvPicPr>
            <p:cNvPr id="15" name="Picture 14"/>
            <p:cNvPicPr/>
            <p:nvPr/>
          </p:nvPicPr>
          <p:blipFill>
            <a:blip r:embed="rId20" cstate="print"/>
            <a:srcRect/>
            <a:stretch>
              <a:fillRect/>
            </a:stretch>
          </p:blipFill>
          <p:spPr bwMode="auto">
            <a:xfrm>
              <a:off x="11407140" y="3162300"/>
              <a:ext cx="632460" cy="632460"/>
            </a:xfrm>
            <a:prstGeom prst="rect">
              <a:avLst/>
            </a:prstGeom>
            <a:noFill/>
          </p:spPr>
        </p:pic>
        <p:pic>
          <p:nvPicPr>
            <p:cNvPr id="19" name="Picture 18"/>
            <p:cNvPicPr/>
            <p:nvPr/>
          </p:nvPicPr>
          <p:blipFill>
            <a:blip r:embed="rId21" cstate="print"/>
            <a:srcRect/>
            <a:stretch>
              <a:fillRect/>
            </a:stretch>
          </p:blipFill>
          <p:spPr bwMode="auto">
            <a:xfrm>
              <a:off x="10591800" y="3924300"/>
              <a:ext cx="641985" cy="641985"/>
            </a:xfrm>
            <a:prstGeom prst="rect">
              <a:avLst/>
            </a:prstGeom>
            <a:noFill/>
          </p:spPr>
        </p:pic>
        <p:pic>
          <p:nvPicPr>
            <p:cNvPr id="20" name="Picture 19"/>
            <p:cNvPicPr/>
            <p:nvPr/>
          </p:nvPicPr>
          <p:blipFill>
            <a:blip r:embed="rId22" cstate="print"/>
            <a:srcRect/>
            <a:stretch>
              <a:fillRect/>
            </a:stretch>
          </p:blipFill>
          <p:spPr bwMode="auto">
            <a:xfrm>
              <a:off x="11391900" y="3924300"/>
              <a:ext cx="647700" cy="647700"/>
            </a:xfrm>
            <a:prstGeom prst="rect">
              <a:avLst/>
            </a:prstGeom>
            <a:noFill/>
          </p:spPr>
        </p:pic>
        <p:pic>
          <p:nvPicPr>
            <p:cNvPr id="21" name="Picture 20"/>
            <p:cNvPicPr/>
            <p:nvPr/>
          </p:nvPicPr>
          <p:blipFill>
            <a:blip r:embed="rId23" cstate="print"/>
            <a:srcRect/>
            <a:stretch>
              <a:fillRect/>
            </a:stretch>
          </p:blipFill>
          <p:spPr bwMode="auto">
            <a:xfrm>
              <a:off x="11405235" y="4686300"/>
              <a:ext cx="634365" cy="634365"/>
            </a:xfrm>
            <a:prstGeom prst="rect">
              <a:avLst/>
            </a:prstGeom>
            <a:noFill/>
          </p:spPr>
        </p:pic>
        <p:pic>
          <p:nvPicPr>
            <p:cNvPr id="22" name="Picture 21"/>
            <p:cNvPicPr/>
            <p:nvPr/>
          </p:nvPicPr>
          <p:blipFill>
            <a:blip r:embed="rId24" cstate="print"/>
            <a:srcRect/>
            <a:stretch>
              <a:fillRect/>
            </a:stretch>
          </p:blipFill>
          <p:spPr bwMode="auto">
            <a:xfrm>
              <a:off x="11424285" y="5372100"/>
              <a:ext cx="615315" cy="615315"/>
            </a:xfrm>
            <a:prstGeom prst="rect">
              <a:avLst/>
            </a:prstGeom>
            <a:noFill/>
          </p:spPr>
        </p:pic>
        <p:pic>
          <p:nvPicPr>
            <p:cNvPr id="23" name="Picture 22"/>
            <p:cNvPicPr/>
            <p:nvPr/>
          </p:nvPicPr>
          <p:blipFill>
            <a:blip r:embed="rId25" cstate="print"/>
            <a:srcRect/>
            <a:stretch>
              <a:fillRect/>
            </a:stretch>
          </p:blipFill>
          <p:spPr bwMode="auto">
            <a:xfrm>
              <a:off x="10591800" y="6134100"/>
              <a:ext cx="609600" cy="609600"/>
            </a:xfrm>
            <a:prstGeom prst="rect">
              <a:avLst/>
            </a:prstGeom>
            <a:noFill/>
          </p:spPr>
        </p:pic>
        <p:pic>
          <p:nvPicPr>
            <p:cNvPr id="24" name="Picture 23"/>
            <p:cNvPicPr/>
            <p:nvPr/>
          </p:nvPicPr>
          <p:blipFill>
            <a:blip r:embed="rId26" cstate="print"/>
            <a:srcRect/>
            <a:stretch>
              <a:fillRect/>
            </a:stretch>
          </p:blipFill>
          <p:spPr bwMode="auto">
            <a:xfrm>
              <a:off x="11430000" y="6134100"/>
              <a:ext cx="609600" cy="609600"/>
            </a:xfrm>
            <a:prstGeom prst="rect">
              <a:avLst/>
            </a:prstGeom>
            <a:noFill/>
          </p:spPr>
        </p:pic>
        <p:pic>
          <p:nvPicPr>
            <p:cNvPr id="25" name="Picture 24"/>
            <p:cNvPicPr/>
            <p:nvPr/>
          </p:nvPicPr>
          <p:blipFill>
            <a:blip r:embed="rId27" cstate="print"/>
            <a:srcRect/>
            <a:stretch>
              <a:fillRect/>
            </a:stretch>
          </p:blipFill>
          <p:spPr bwMode="auto">
            <a:xfrm>
              <a:off x="11426190" y="6896100"/>
              <a:ext cx="613410" cy="613410"/>
            </a:xfrm>
            <a:prstGeom prst="rect">
              <a:avLst/>
            </a:prstGeom>
            <a:noFill/>
          </p:spPr>
        </p:pic>
        <p:pic>
          <p:nvPicPr>
            <p:cNvPr id="26" name="Picture 25"/>
            <p:cNvPicPr/>
            <p:nvPr/>
          </p:nvPicPr>
          <p:blipFill>
            <a:blip r:embed="rId28" cstate="print"/>
            <a:srcRect/>
            <a:stretch>
              <a:fillRect/>
            </a:stretch>
          </p:blipFill>
          <p:spPr bwMode="auto">
            <a:xfrm>
              <a:off x="11386185" y="7614285"/>
              <a:ext cx="653415" cy="653415"/>
            </a:xfrm>
            <a:prstGeom prst="rect">
              <a:avLst/>
            </a:prstGeom>
            <a:noFill/>
          </p:spPr>
        </p:pic>
        <p:pic>
          <p:nvPicPr>
            <p:cNvPr id="27" name="Picture 26"/>
            <p:cNvPicPr/>
            <p:nvPr/>
          </p:nvPicPr>
          <p:blipFill>
            <a:blip r:embed="rId29" cstate="print"/>
            <a:srcRect/>
            <a:stretch>
              <a:fillRect/>
            </a:stretch>
          </p:blipFill>
          <p:spPr bwMode="auto">
            <a:xfrm>
              <a:off x="11391900" y="8382000"/>
              <a:ext cx="647700" cy="647700"/>
            </a:xfrm>
            <a:prstGeom prst="rect">
              <a:avLst/>
            </a:prstGeom>
            <a:noFill/>
          </p:spPr>
        </p:pic>
        <p:pic>
          <p:nvPicPr>
            <p:cNvPr id="28" name="Picture 27"/>
            <p:cNvPicPr/>
            <p:nvPr/>
          </p:nvPicPr>
          <p:blipFill>
            <a:blip r:embed="rId30" cstate="print"/>
            <a:srcRect/>
            <a:stretch>
              <a:fillRect/>
            </a:stretch>
          </p:blipFill>
          <p:spPr bwMode="auto">
            <a:xfrm>
              <a:off x="11388090" y="9063990"/>
              <a:ext cx="651510" cy="651510"/>
            </a:xfrm>
            <a:prstGeom prst="rect">
              <a:avLst/>
            </a:prstGeom>
            <a:noFill/>
          </p:spPr>
        </p:pic>
      </p:grpSp>
    </p:spTree>
    <p:extLst>
      <p:ext uri="{BB962C8B-B14F-4D97-AF65-F5344CB8AC3E}">
        <p14:creationId xmlns:p14="http://schemas.microsoft.com/office/powerpoint/2010/main" val="35195607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1484</Words>
  <Application>Microsoft Office PowerPoint</Application>
  <PresentationFormat>Custom</PresentationFormat>
  <Paragraphs>83</Paragraphs>
  <Slides>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Canva Sans Bold</vt:lpstr>
      <vt:lpstr>Canva Sans</vt:lpstr>
      <vt:lpstr>Canva Sans Italics</vt:lpstr>
      <vt:lpstr>Arial</vt:lpstr>
      <vt:lpstr>Calibri</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15 Top Leadership Characteristics</dc:title>
  <dc:creator>User</dc:creator>
  <cp:lastModifiedBy>Dave Hider</cp:lastModifiedBy>
  <cp:revision>70</cp:revision>
  <dcterms:created xsi:type="dcterms:W3CDTF">2006-08-16T00:00:00Z</dcterms:created>
  <dcterms:modified xsi:type="dcterms:W3CDTF">2024-10-19T07:58:25Z</dcterms:modified>
  <dc:identifier>DAF4jcIiNK4</dc:identifier>
</cp:coreProperties>
</file>